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67"/>
  </p:notesMasterIdLst>
  <p:sldIdLst>
    <p:sldId id="1312" r:id="rId2"/>
    <p:sldId id="2033" r:id="rId3"/>
    <p:sldId id="1806" r:id="rId4"/>
    <p:sldId id="1876" r:id="rId5"/>
    <p:sldId id="1807" r:id="rId6"/>
    <p:sldId id="2034" r:id="rId7"/>
    <p:sldId id="2035" r:id="rId8"/>
    <p:sldId id="2036" r:id="rId9"/>
    <p:sldId id="2028" r:id="rId10"/>
    <p:sldId id="2029" r:id="rId11"/>
    <p:sldId id="2030" r:id="rId12"/>
    <p:sldId id="2031" r:id="rId13"/>
    <p:sldId id="2032" r:id="rId14"/>
    <p:sldId id="1764" r:id="rId15"/>
    <p:sldId id="1765" r:id="rId16"/>
    <p:sldId id="1783" r:id="rId17"/>
    <p:sldId id="1872" r:id="rId18"/>
    <p:sldId id="1803" r:id="rId19"/>
    <p:sldId id="1804" r:id="rId20"/>
    <p:sldId id="1805" r:id="rId21"/>
    <p:sldId id="1808" r:id="rId22"/>
    <p:sldId id="1809" r:id="rId23"/>
    <p:sldId id="1877" r:id="rId24"/>
    <p:sldId id="1878" r:id="rId25"/>
    <p:sldId id="1812" r:id="rId26"/>
    <p:sldId id="1880" r:id="rId27"/>
    <p:sldId id="1814" r:id="rId28"/>
    <p:sldId id="1881" r:id="rId29"/>
    <p:sldId id="1815" r:id="rId30"/>
    <p:sldId id="1883" r:id="rId31"/>
    <p:sldId id="1818" r:id="rId32"/>
    <p:sldId id="1820" r:id="rId33"/>
    <p:sldId id="1884" r:id="rId34"/>
    <p:sldId id="1790" r:id="rId35"/>
    <p:sldId id="1902" r:id="rId36"/>
    <p:sldId id="1900" r:id="rId37"/>
    <p:sldId id="1901" r:id="rId38"/>
    <p:sldId id="1834" r:id="rId39"/>
    <p:sldId id="1910" r:id="rId40"/>
    <p:sldId id="1911" r:id="rId41"/>
    <p:sldId id="1912" r:id="rId42"/>
    <p:sldId id="1904" r:id="rId43"/>
    <p:sldId id="1913" r:id="rId44"/>
    <p:sldId id="1908" r:id="rId45"/>
    <p:sldId id="1914" r:id="rId46"/>
    <p:sldId id="1909" r:id="rId47"/>
    <p:sldId id="1917" r:id="rId48"/>
    <p:sldId id="1918" r:id="rId49"/>
    <p:sldId id="1919" r:id="rId50"/>
    <p:sldId id="1915" r:id="rId51"/>
    <p:sldId id="1835" r:id="rId52"/>
    <p:sldId id="1897" r:id="rId53"/>
    <p:sldId id="1929" r:id="rId54"/>
    <p:sldId id="1930" r:id="rId55"/>
    <p:sldId id="1932" r:id="rId56"/>
    <p:sldId id="1933" r:id="rId57"/>
    <p:sldId id="1937" r:id="rId58"/>
    <p:sldId id="1938" r:id="rId59"/>
    <p:sldId id="1896" r:id="rId60"/>
    <p:sldId id="1942" r:id="rId61"/>
    <p:sldId id="1798" r:id="rId62"/>
    <p:sldId id="1944" r:id="rId63"/>
    <p:sldId id="1947" r:id="rId64"/>
    <p:sldId id="1948" r:id="rId65"/>
    <p:sldId id="1955" r:id="rId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462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714" autoAdjust="0"/>
    <p:restoredTop sz="94660"/>
  </p:normalViewPr>
  <p:slideViewPr>
    <p:cSldViewPr snapToGrid="0">
      <p:cViewPr varScale="1">
        <p:scale>
          <a:sx n="200" d="100"/>
          <a:sy n="200" d="100"/>
        </p:scale>
        <p:origin x="168" y="264"/>
      </p:cViewPr>
      <p:guideLst>
        <p:guide orient="horz" pos="2160"/>
        <p:guide pos="3840"/>
      </p:guideLst>
    </p:cSldViewPr>
  </p:slideViewPr>
  <p:notesTextViewPr>
    <p:cViewPr>
      <p:scale>
        <a:sx n="1" d="1"/>
        <a:sy n="1" d="1"/>
      </p:scale>
      <p:origin x="0" y="0"/>
    </p:cViewPr>
  </p:notesTextViewPr>
  <p:sorterViewPr>
    <p:cViewPr>
      <p:scale>
        <a:sx n="206" d="100"/>
        <a:sy n="206" d="100"/>
      </p:scale>
      <p:origin x="0" y="7504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31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3711D6-A39D-427C-A1F8-821D3D808D1C}" type="datetimeFigureOut">
              <a:rPr lang="en-US" smtClean="0"/>
              <a:t>2/11/19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E4137-9C57-4BE7-8509-9D67AAFC4A52}" type="slidenum">
              <a:rPr lang="en-US" smtClean="0"/>
              <a:t>‹#›</a:t>
            </a:fld>
            <a:endParaRPr lang="en-US"/>
          </a:p>
        </p:txBody>
      </p:sp>
    </p:spTree>
    <p:extLst>
      <p:ext uri="{BB962C8B-B14F-4D97-AF65-F5344CB8AC3E}">
        <p14:creationId xmlns:p14="http://schemas.microsoft.com/office/powerpoint/2010/main" val="1261519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4140767"/>
          </a:xfrm>
        </p:spPr>
        <p:txBody>
          <a:bodyPr/>
          <a:lstStyle>
            <a:lvl1pPr algn="just">
              <a:defRPr/>
            </a:lvl1pPr>
            <a:lvl2pPr algn="just">
              <a:defRPr/>
            </a:lvl2pPr>
            <a:lvl3pPr algn="just">
              <a:defRPr/>
            </a:lvl3pPr>
            <a:lvl4pPr algn="just">
              <a:defRPr/>
            </a:lvl4pPr>
            <a:lvl5pPr algn="ju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40932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40932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47818" y="5155854"/>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4163864"/>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47817" y="5722592"/>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hyperlink" Target="data-action-lab.com" TargetMode="Externa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985260"/>
          </a:xfrm>
          <a:prstGeom prst="rect">
            <a:avLst/>
          </a:prstGeom>
        </p:spPr>
        <p:txBody>
          <a:bodyPr vert="horz" lIns="91440" tIns="45720" rIns="91440" bIns="45720" rtlCol="0" anchor="ct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Footer Placeholder 4"/>
          <p:cNvSpPr>
            <a:spLocks noGrp="1"/>
          </p:cNvSpPr>
          <p:nvPr>
            <p:ph type="ftr" sz="quarter" idx="3"/>
          </p:nvPr>
        </p:nvSpPr>
        <p:spPr>
          <a:xfrm rot="16200000">
            <a:off x="9075629" y="3204890"/>
            <a:ext cx="5867620" cy="365125"/>
          </a:xfrm>
          <a:prstGeom prst="rect">
            <a:avLst/>
          </a:prstGeom>
        </p:spPr>
        <p:txBody>
          <a:bodyPr vert="horz" lIns="91440" tIns="45720" rIns="91440" bIns="45720" rtlCol="0" anchor="ctr"/>
          <a:lstStyle>
            <a:lvl1pPr algn="r">
              <a:defRPr sz="900" cap="all">
                <a:solidFill>
                  <a:schemeClr val="accent2"/>
                </a:solidFill>
              </a:defRPr>
            </a:lvl1pPr>
          </a:lstStyle>
          <a:p>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56188EA-879E-5544-A20D-1AA538B101F3}"/>
              </a:ext>
            </a:extLst>
          </p:cNvPr>
          <p:cNvPicPr/>
          <p:nvPr userDrawn="1"/>
        </p:nvPicPr>
        <p:blipFill>
          <a:blip r:embed="rId10">
            <a:extLst>
              <a:ext uri="{28A0092B-C50C-407E-A947-70E740481C1C}">
                <a14:useLocalDpi xmlns:a14="http://schemas.microsoft.com/office/drawing/2010/main" val="0"/>
              </a:ext>
            </a:extLst>
          </a:blip>
          <a:stretch>
            <a:fillRect/>
          </a:stretch>
        </p:blipFill>
        <p:spPr>
          <a:xfrm>
            <a:off x="441840" y="6455412"/>
            <a:ext cx="4097020" cy="273946"/>
          </a:xfrm>
          <a:prstGeom prst="rect">
            <a:avLst/>
          </a:prstGeom>
        </p:spPr>
      </p:pic>
      <p:pic>
        <p:nvPicPr>
          <p:cNvPr id="16" name="Picture 15">
            <a:extLst>
              <a:ext uri="{FF2B5EF4-FFF2-40B4-BE49-F238E27FC236}">
                <a16:creationId xmlns:a16="http://schemas.microsoft.com/office/drawing/2014/main" id="{37CE12A9-56CD-8E45-A4BB-64FA51478AC6}"/>
              </a:ext>
            </a:extLst>
          </p:cNvPr>
          <p:cNvPicPr>
            <a:picLocks noChangeAspect="1"/>
          </p:cNvPicPr>
          <p:nvPr userDrawn="1"/>
        </p:nvPicPr>
        <p:blipFill>
          <a:blip r:embed="rId11">
            <a:alphaModFix amt="50000"/>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17" name="TextBox 16">
            <a:extLst>
              <a:ext uri="{FF2B5EF4-FFF2-40B4-BE49-F238E27FC236}">
                <a16:creationId xmlns:a16="http://schemas.microsoft.com/office/drawing/2014/main" id="{34F68823-BA61-904B-83EE-0C7359C69DED}"/>
              </a:ext>
            </a:extLst>
          </p:cNvPr>
          <p:cNvSpPr txBox="1"/>
          <p:nvPr userDrawn="1"/>
        </p:nvSpPr>
        <p:spPr>
          <a:xfrm>
            <a:off x="9037320" y="6407719"/>
            <a:ext cx="2377440" cy="369332"/>
          </a:xfrm>
          <a:prstGeom prst="rect">
            <a:avLst/>
          </a:prstGeom>
          <a:noFill/>
        </p:spPr>
        <p:txBody>
          <a:bodyPr wrap="square" rtlCol="0">
            <a:spAutoFit/>
          </a:bodyPr>
          <a:lstStyle/>
          <a:p>
            <a:pPr algn="r"/>
            <a:r>
              <a:rPr lang="en-US" dirty="0">
                <a:solidFill>
                  <a:srgbClr val="B3B3B3"/>
                </a:solidFill>
                <a:hlinkClick r:id="rId12">
                  <a:extLst>
                    <a:ext uri="{A12FA001-AC4F-418D-AE19-62706E023703}">
                      <ahyp:hlinkClr xmlns:ahyp="http://schemas.microsoft.com/office/drawing/2018/hyperlinkcolor" val="tx"/>
                    </a:ext>
                  </a:extLst>
                </a:hlinkClick>
              </a:rPr>
              <a:t>data-action-lab.com</a:t>
            </a:r>
            <a:endParaRPr lang="en-US" dirty="0">
              <a:solidFill>
                <a:srgbClr val="B3B3B3"/>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hyperlink" Target="https://www.gov.uk/government/announcements"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www.crummy.com/software/BeautifulSoup/bs4/doc/" TargetMode="External"/><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hyperlink" Target="https://www.crummy.com/software/BeautifulSoup/bs4/doc/" TargetMode="External"/><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3" Type="http://schemas.openxmlformats.org/officeDocument/2006/relationships/hyperlink" Target="https://www.crummy.com/software/BeautifulSoup/bs4/doc/" TargetMode="External"/><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hyperlink" Target="https://www.crummy.com/software/BeautifulSoup/bs4/doc/" TargetMode="External"/><Relationship Id="rId2" Type="http://schemas.openxmlformats.org/officeDocument/2006/relationships/image" Target="../media/image19.png"/><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developer.microsoft.com/en-us/microsoft-edge/tools/webdriver/" TargetMode="External"/><Relationship Id="rId2" Type="http://schemas.openxmlformats.org/officeDocument/2006/relationships/hyperlink" Target="https://sites.google.com/a/chromium.org/chromedriver/downloads" TargetMode="External"/><Relationship Id="rId1" Type="http://schemas.openxmlformats.org/officeDocument/2006/relationships/slideLayout" Target="../slideLayouts/slideLayout2.xml"/><Relationship Id="rId5" Type="http://schemas.openxmlformats.org/officeDocument/2006/relationships/hyperlink" Target="https://webkit.org/blog/6900/webdriver-support-in-safari-10/" TargetMode="External"/><Relationship Id="rId4" Type="http://schemas.openxmlformats.org/officeDocument/2006/relationships/hyperlink" Target="https://github.com/mozilla/geckodriver/releases"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hyperlink" Target="https://github.com/fatihsucu/pyzomato" TargetMode="Externa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hyperlink" Target="https://www.youtube.com/playlist?list=PL1328115D3D8A2566" TargetMode="External"/><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p:txBody>
          <a:bodyPr/>
          <a:lstStyle/>
          <a:p>
            <a:r>
              <a:rPr lang="en-US" dirty="0"/>
              <a:t>API and WEB SCRAPING</a:t>
            </a:r>
          </a:p>
        </p:txBody>
      </p:sp>
      <p:sp>
        <p:nvSpPr>
          <p:cNvPr id="3" name="Text Placeholder 2">
            <a:extLst>
              <a:ext uri="{FF2B5EF4-FFF2-40B4-BE49-F238E27FC236}">
                <a16:creationId xmlns:a16="http://schemas.microsoft.com/office/drawing/2014/main" id="{4735C48B-72E0-D747-A26E-46BF4F98C7DC}"/>
              </a:ext>
            </a:extLst>
          </p:cNvPr>
          <p:cNvSpPr>
            <a:spLocks noGrp="1"/>
          </p:cNvSpPr>
          <p:nvPr>
            <p:ph type="body" idx="1"/>
          </p:nvPr>
        </p:nvSpPr>
        <p:spPr/>
        <p:txBody>
          <a:bodyPr/>
          <a:lstStyle/>
          <a:p>
            <a:r>
              <a:rPr lang="en-US" dirty="0"/>
              <a:t>DATA COLLECTION AND DATA PROCESSING</a:t>
            </a:r>
          </a:p>
        </p:txBody>
      </p:sp>
      <p:sp>
        <p:nvSpPr>
          <p:cNvPr id="4" name="Rectangle 3">
            <a:extLst>
              <a:ext uri="{FF2B5EF4-FFF2-40B4-BE49-F238E27FC236}">
                <a16:creationId xmlns:a16="http://schemas.microsoft.com/office/drawing/2014/main" id="{061FE956-60D4-584A-BDEA-74E69C63273A}"/>
              </a:ext>
            </a:extLst>
          </p:cNvPr>
          <p:cNvSpPr/>
          <p:nvPr/>
        </p:nvSpPr>
        <p:spPr>
          <a:xfrm>
            <a:off x="1230084" y="5390716"/>
            <a:ext cx="9731829" cy="769441"/>
          </a:xfrm>
          <a:prstGeom prst="rect">
            <a:avLst/>
          </a:prstGeom>
        </p:spPr>
        <p:txBody>
          <a:bodyPr wrap="square">
            <a:spAutoFit/>
          </a:bodyPr>
          <a:lstStyle/>
          <a:p>
            <a:pPr algn="ctr"/>
            <a:r>
              <a:rPr lang="en-US" dirty="0">
                <a:solidFill>
                  <a:schemeClr val="bg1"/>
                </a:solidFill>
                <a:latin typeface="Dagny OT" panose="020B0504020201020104" pitchFamily="34" charset="0"/>
                <a:ea typeface="Helvetica Light" charset="0"/>
                <a:cs typeface="Helvetica Light" charset="0"/>
              </a:rPr>
              <a:t>“</a:t>
            </a:r>
            <a:r>
              <a:rPr lang="en-US" dirty="0">
                <a:solidFill>
                  <a:schemeClr val="bg1"/>
                </a:solidFill>
                <a:latin typeface="Dagny OT" panose="020B0504020201020104" pitchFamily="34" charset="0"/>
              </a:rPr>
              <a:t>The streets of the Web are paved with data that can’t wait to be collected.</a:t>
            </a:r>
            <a:r>
              <a:rPr lang="en-US" dirty="0">
                <a:solidFill>
                  <a:schemeClr val="bg1"/>
                </a:solidFill>
                <a:latin typeface="Dagny OT" panose="020B0504020201020104" pitchFamily="34" charset="0"/>
                <a:ea typeface="Helvetica Light" charset="0"/>
                <a:cs typeface="Helvetica Light" charset="0"/>
              </a:rPr>
              <a:t>”</a:t>
            </a:r>
          </a:p>
          <a:p>
            <a:pPr algn="ctr"/>
            <a:endParaRPr lang="en-US" sz="1000" dirty="0">
              <a:solidFill>
                <a:schemeClr val="bg1"/>
              </a:solidFill>
              <a:latin typeface="Dagny OT" panose="020B0504020201020104" pitchFamily="34" charset="0"/>
              <a:ea typeface="Helvetica Light" charset="0"/>
              <a:cs typeface="Helvetica Light" charset="0"/>
            </a:endParaRPr>
          </a:p>
          <a:p>
            <a:pPr algn="r"/>
            <a:r>
              <a:rPr lang="en-US" sz="1400" dirty="0" err="1">
                <a:solidFill>
                  <a:schemeClr val="bg1"/>
                </a:solidFill>
                <a:latin typeface="Dagny OT" panose="020B0504020201020104" pitchFamily="34" charset="0"/>
                <a:ea typeface="Helvetica Light" charset="0"/>
                <a:cs typeface="Helvetica Light" charset="0"/>
              </a:rPr>
              <a:t>Munzart</a:t>
            </a:r>
            <a:r>
              <a:rPr lang="en-US" sz="1400" dirty="0">
                <a:solidFill>
                  <a:schemeClr val="bg1"/>
                </a:solidFill>
                <a:latin typeface="Dagny OT" panose="020B0504020201020104" pitchFamily="34" charset="0"/>
                <a:ea typeface="Helvetica Light" charset="0"/>
                <a:cs typeface="Helvetica Light" charset="0"/>
              </a:rPr>
              <a:t>, </a:t>
            </a:r>
            <a:r>
              <a:rPr lang="en-US" sz="1400" dirty="0" err="1">
                <a:solidFill>
                  <a:schemeClr val="bg1"/>
                </a:solidFill>
                <a:latin typeface="Dagny OT" panose="020B0504020201020104" pitchFamily="34" charset="0"/>
                <a:ea typeface="Helvetica Light" charset="0"/>
                <a:cs typeface="Helvetica Light" charset="0"/>
              </a:rPr>
              <a:t>Rubba</a:t>
            </a:r>
            <a:r>
              <a:rPr lang="en-US" sz="1400" dirty="0">
                <a:solidFill>
                  <a:schemeClr val="bg1"/>
                </a:solidFill>
                <a:latin typeface="Dagny OT" panose="020B0504020201020104" pitchFamily="34" charset="0"/>
                <a:ea typeface="Helvetica Light" charset="0"/>
                <a:cs typeface="Helvetica Light" charset="0"/>
              </a:rPr>
              <a:t>, Meissner, </a:t>
            </a:r>
            <a:r>
              <a:rPr lang="en-US" sz="1400" dirty="0" err="1">
                <a:solidFill>
                  <a:schemeClr val="bg1"/>
                </a:solidFill>
                <a:latin typeface="Dagny OT" panose="020B0504020201020104" pitchFamily="34" charset="0"/>
                <a:ea typeface="Helvetica Light" charset="0"/>
                <a:cs typeface="Helvetica Light" charset="0"/>
              </a:rPr>
              <a:t>Nyhuis</a:t>
            </a:r>
            <a:r>
              <a:rPr lang="en-US" sz="1400" dirty="0">
                <a:solidFill>
                  <a:schemeClr val="bg1"/>
                </a:solidFill>
                <a:latin typeface="Dagny OT" panose="020B0504020201020104" pitchFamily="34" charset="0"/>
                <a:ea typeface="Helvetica Light" charset="0"/>
                <a:cs typeface="Helvetica Light" charset="0"/>
              </a:rPr>
              <a:t>, Automated Data Collection with R</a:t>
            </a:r>
          </a:p>
          <a:p>
            <a:pPr algn="r"/>
            <a:endParaRPr lang="en-US" sz="200" dirty="0">
              <a:solidFill>
                <a:schemeClr val="bg1"/>
              </a:solidFill>
              <a:latin typeface="Dagny OT" panose="020B0504020201020104" pitchFamily="34" charset="0"/>
              <a:ea typeface="Helvetica Light" charset="0"/>
              <a:cs typeface="Helvetica Light" charset="0"/>
            </a:endParaRPr>
          </a:p>
        </p:txBody>
      </p:sp>
    </p:spTree>
    <p:extLst>
      <p:ext uri="{BB962C8B-B14F-4D97-AF65-F5344CB8AC3E}">
        <p14:creationId xmlns:p14="http://schemas.microsoft.com/office/powerpoint/2010/main" val="92380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nvPr>
        </p:nvSpPr>
        <p:spPr/>
        <p:txBody>
          <a:bodyPr/>
          <a:lstStyle/>
          <a:p>
            <a:r>
              <a:rPr lang="en-CA" dirty="0"/>
              <a:t>Why Automated Data Collection?</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nvPr>
        </p:nvSpPr>
        <p:spPr/>
        <p:txBody>
          <a:bodyPr numCol="1">
            <a:normAutofit fontScale="47500" lnSpcReduction="20000"/>
          </a:bodyPr>
          <a:lstStyle/>
          <a:p>
            <a:pPr>
              <a:lnSpc>
                <a:spcPct val="120000"/>
              </a:lnSpc>
              <a:spcBef>
                <a:spcPts val="0"/>
              </a:spcBef>
              <a:spcAft>
                <a:spcPts val="600"/>
              </a:spcAft>
            </a:pPr>
            <a:r>
              <a:rPr lang="en-CA" sz="5100" b="1" dirty="0"/>
              <a:t>With regards to social scientific data:</a:t>
            </a:r>
          </a:p>
          <a:p>
            <a:pPr lvl="1">
              <a:lnSpc>
                <a:spcPct val="120000"/>
              </a:lnSpc>
              <a:spcBef>
                <a:spcPts val="0"/>
              </a:spcBef>
              <a:spcAft>
                <a:spcPts val="600"/>
              </a:spcAft>
            </a:pPr>
            <a:r>
              <a:rPr lang="en-CA" sz="4200" dirty="0"/>
              <a:t>sparse financial resources</a:t>
            </a:r>
          </a:p>
          <a:p>
            <a:pPr lvl="1">
              <a:lnSpc>
                <a:spcPct val="120000"/>
              </a:lnSpc>
              <a:spcBef>
                <a:spcPts val="0"/>
              </a:spcBef>
              <a:spcAft>
                <a:spcPts val="600"/>
              </a:spcAft>
            </a:pPr>
            <a:r>
              <a:rPr lang="en-CA" sz="4200" dirty="0"/>
              <a:t>little time or desire to collect data by hand</a:t>
            </a:r>
          </a:p>
          <a:p>
            <a:pPr lvl="1">
              <a:lnSpc>
                <a:spcPct val="120000"/>
              </a:lnSpc>
              <a:spcBef>
                <a:spcPts val="0"/>
              </a:spcBef>
              <a:spcAft>
                <a:spcPts val="600"/>
              </a:spcAft>
            </a:pPr>
            <a:r>
              <a:rPr lang="en-CA" sz="4200" dirty="0"/>
              <a:t>want to work with up to date, high quality data rich sources</a:t>
            </a:r>
          </a:p>
          <a:p>
            <a:pPr lvl="1">
              <a:lnSpc>
                <a:spcPct val="120000"/>
              </a:lnSpc>
              <a:spcBef>
                <a:spcPts val="0"/>
              </a:spcBef>
              <a:spcAft>
                <a:spcPts val="600"/>
              </a:spcAft>
            </a:pPr>
            <a:r>
              <a:rPr lang="en-CA" sz="4200" dirty="0"/>
              <a:t>document process from beginning (data collection) to end (publication) so it can be reproduced</a:t>
            </a:r>
          </a:p>
          <a:p>
            <a:pPr>
              <a:lnSpc>
                <a:spcPct val="120000"/>
              </a:lnSpc>
              <a:spcBef>
                <a:spcPts val="0"/>
              </a:spcBef>
              <a:spcAft>
                <a:spcPts val="600"/>
              </a:spcAft>
            </a:pPr>
            <a:r>
              <a:rPr lang="en-CA" sz="2100" dirty="0"/>
              <a:t> </a:t>
            </a:r>
          </a:p>
          <a:p>
            <a:pPr>
              <a:lnSpc>
                <a:spcPct val="120000"/>
              </a:lnSpc>
              <a:spcBef>
                <a:spcPts val="0"/>
              </a:spcBef>
              <a:spcAft>
                <a:spcPts val="600"/>
              </a:spcAft>
            </a:pPr>
            <a:r>
              <a:rPr lang="en-CA" sz="5100" b="1" dirty="0"/>
              <a:t>Issues with manual collection:</a:t>
            </a:r>
          </a:p>
          <a:p>
            <a:pPr lvl="1">
              <a:lnSpc>
                <a:spcPct val="120000"/>
              </a:lnSpc>
              <a:spcBef>
                <a:spcPts val="0"/>
              </a:spcBef>
              <a:spcAft>
                <a:spcPts val="600"/>
              </a:spcAft>
            </a:pPr>
            <a:r>
              <a:rPr lang="en-CA" sz="4200" dirty="0"/>
              <a:t>non-reproducible process</a:t>
            </a:r>
          </a:p>
          <a:p>
            <a:pPr lvl="1">
              <a:lnSpc>
                <a:spcPct val="120000"/>
              </a:lnSpc>
              <a:spcBef>
                <a:spcPts val="0"/>
              </a:spcBef>
              <a:spcAft>
                <a:spcPts val="600"/>
              </a:spcAft>
            </a:pPr>
            <a:r>
              <a:rPr lang="en-CA" sz="4200" dirty="0"/>
              <a:t>prone to errors and cumbersome</a:t>
            </a:r>
          </a:p>
          <a:p>
            <a:pPr lvl="1">
              <a:lnSpc>
                <a:spcPct val="120000"/>
              </a:lnSpc>
              <a:spcBef>
                <a:spcPts val="0"/>
              </a:spcBef>
              <a:spcAft>
                <a:spcPts val="600"/>
              </a:spcAft>
            </a:pPr>
            <a:r>
              <a:rPr lang="en-CA" sz="4200" dirty="0"/>
              <a:t>subject to heightened risks of “death by boredom”</a:t>
            </a:r>
          </a:p>
        </p:txBody>
      </p:sp>
    </p:spTree>
    <p:extLst>
      <p:ext uri="{BB962C8B-B14F-4D97-AF65-F5344CB8AC3E}">
        <p14:creationId xmlns:p14="http://schemas.microsoft.com/office/powerpoint/2010/main" val="3660300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nvPr>
        </p:nvSpPr>
        <p:spPr/>
        <p:txBody>
          <a:bodyPr/>
          <a:lstStyle/>
          <a:p>
            <a:r>
              <a:rPr lang="en-CA" dirty="0"/>
              <a:t>Why Automated Data Collection?</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nvPr>
        </p:nvSpPr>
        <p:spPr/>
        <p:txBody>
          <a:bodyPr numCol="1">
            <a:normAutofit fontScale="92500"/>
          </a:bodyPr>
          <a:lstStyle/>
          <a:p>
            <a:pPr>
              <a:lnSpc>
                <a:spcPct val="120000"/>
              </a:lnSpc>
              <a:spcBef>
                <a:spcPts val="0"/>
              </a:spcBef>
              <a:spcAft>
                <a:spcPts val="600"/>
              </a:spcAft>
            </a:pPr>
            <a:r>
              <a:rPr lang="en-CA" sz="2600" b="1" dirty="0"/>
              <a:t>Advantages of program-based solutions:</a:t>
            </a:r>
          </a:p>
          <a:p>
            <a:pPr lvl="1">
              <a:lnSpc>
                <a:spcPct val="120000"/>
              </a:lnSpc>
              <a:spcBef>
                <a:spcPts val="0"/>
              </a:spcBef>
              <a:spcAft>
                <a:spcPts val="600"/>
              </a:spcAft>
            </a:pPr>
            <a:r>
              <a:rPr lang="en-CA" sz="2200" dirty="0"/>
              <a:t>reliability</a:t>
            </a:r>
          </a:p>
          <a:p>
            <a:pPr lvl="1">
              <a:lnSpc>
                <a:spcPct val="120000"/>
              </a:lnSpc>
              <a:spcBef>
                <a:spcPts val="0"/>
              </a:spcBef>
              <a:spcAft>
                <a:spcPts val="600"/>
              </a:spcAft>
            </a:pPr>
            <a:r>
              <a:rPr lang="en-CA" sz="2200" dirty="0"/>
              <a:t>reproducibility</a:t>
            </a:r>
          </a:p>
          <a:p>
            <a:pPr lvl="1">
              <a:lnSpc>
                <a:spcPct val="120000"/>
              </a:lnSpc>
              <a:spcBef>
                <a:spcPts val="0"/>
              </a:spcBef>
              <a:spcAft>
                <a:spcPts val="600"/>
              </a:spcAft>
            </a:pPr>
            <a:r>
              <a:rPr lang="en-CA" sz="2200" dirty="0"/>
              <a:t>time-efficient</a:t>
            </a:r>
          </a:p>
          <a:p>
            <a:pPr lvl="1">
              <a:lnSpc>
                <a:spcPct val="120000"/>
              </a:lnSpc>
              <a:spcBef>
                <a:spcPts val="0"/>
              </a:spcBef>
              <a:spcAft>
                <a:spcPts val="600"/>
              </a:spcAft>
            </a:pPr>
            <a:r>
              <a:rPr lang="en-CA" sz="2200" dirty="0"/>
              <a:t>assembly of higher quality datasets</a:t>
            </a:r>
          </a:p>
        </p:txBody>
      </p:sp>
    </p:spTree>
    <p:extLst>
      <p:ext uri="{BB962C8B-B14F-4D97-AF65-F5344CB8AC3E}">
        <p14:creationId xmlns:p14="http://schemas.microsoft.com/office/powerpoint/2010/main" val="857517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nvPr>
        </p:nvSpPr>
        <p:spPr/>
        <p:txBody>
          <a:bodyPr/>
          <a:lstStyle/>
          <a:p>
            <a:r>
              <a:rPr lang="en-CA" dirty="0"/>
              <a:t>Automated Collection Checklist</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nvPr>
        </p:nvSpPr>
        <p:spPr/>
        <p:txBody>
          <a:bodyPr>
            <a:normAutofit fontScale="47500" lnSpcReduction="20000"/>
          </a:bodyPr>
          <a:lstStyle/>
          <a:p>
            <a:pPr algn="just">
              <a:lnSpc>
                <a:spcPct val="120000"/>
              </a:lnSpc>
              <a:spcBef>
                <a:spcPts val="600"/>
              </a:spcBef>
            </a:pPr>
            <a:r>
              <a:rPr lang="en-CA" sz="5100" dirty="0"/>
              <a:t>Is </a:t>
            </a:r>
            <a:r>
              <a:rPr lang="en-CA" sz="5100" b="1" dirty="0"/>
              <a:t>web scraping </a:t>
            </a:r>
            <a:r>
              <a:rPr lang="en-CA" sz="5100" dirty="0"/>
              <a:t>or </a:t>
            </a:r>
            <a:r>
              <a:rPr lang="en-CA" sz="5100" b="1" dirty="0"/>
              <a:t>statistical text processing </a:t>
            </a:r>
            <a:r>
              <a:rPr lang="en-CA" sz="5100" dirty="0"/>
              <a:t>(automated or semi-automated data collection) really necessary?</a:t>
            </a:r>
          </a:p>
          <a:p>
            <a:pPr algn="just">
              <a:lnSpc>
                <a:spcPct val="120000"/>
              </a:lnSpc>
              <a:spcBef>
                <a:spcPts val="600"/>
              </a:spcBef>
            </a:pPr>
            <a:r>
              <a:rPr lang="en-CA" sz="2500" i="1" dirty="0"/>
              <a:t> </a:t>
            </a:r>
            <a:endParaRPr lang="en-CA" sz="1300" dirty="0"/>
          </a:p>
          <a:p>
            <a:pPr algn="just">
              <a:lnSpc>
                <a:spcPct val="120000"/>
              </a:lnSpc>
              <a:spcBef>
                <a:spcPts val="600"/>
              </a:spcBef>
            </a:pPr>
            <a:r>
              <a:rPr lang="en-CA" sz="5100" b="1" dirty="0"/>
              <a:t>Criteria:</a:t>
            </a:r>
          </a:p>
          <a:p>
            <a:pPr lvl="1" algn="just">
              <a:lnSpc>
                <a:spcPct val="120000"/>
              </a:lnSpc>
              <a:spcBef>
                <a:spcPts val="600"/>
              </a:spcBef>
            </a:pPr>
            <a:r>
              <a:rPr lang="en-CA" sz="4200" dirty="0"/>
              <a:t>Do you plan to repeat the task from time to time e.g. to update your database?</a:t>
            </a:r>
          </a:p>
          <a:p>
            <a:pPr lvl="1" algn="just">
              <a:lnSpc>
                <a:spcPct val="120000"/>
              </a:lnSpc>
              <a:spcBef>
                <a:spcPts val="600"/>
              </a:spcBef>
            </a:pPr>
            <a:r>
              <a:rPr lang="en-CA" sz="4200" dirty="0"/>
              <a:t>Do you want others to be able to replicate your data collection process?</a:t>
            </a:r>
          </a:p>
          <a:p>
            <a:pPr lvl="1" algn="just">
              <a:lnSpc>
                <a:spcPct val="120000"/>
              </a:lnSpc>
              <a:spcBef>
                <a:spcPts val="600"/>
              </a:spcBef>
            </a:pPr>
            <a:r>
              <a:rPr lang="en-CA" sz="4200" dirty="0"/>
              <a:t>Do you deal with online sources of data frequently?</a:t>
            </a:r>
          </a:p>
          <a:p>
            <a:pPr lvl="1" algn="just">
              <a:lnSpc>
                <a:spcPct val="120000"/>
              </a:lnSpc>
              <a:spcBef>
                <a:spcPts val="600"/>
              </a:spcBef>
            </a:pPr>
            <a:r>
              <a:rPr lang="en-CA" sz="4200" dirty="0"/>
              <a:t>Is the task non-trivial in terms of scope and complexity?</a:t>
            </a:r>
          </a:p>
        </p:txBody>
      </p:sp>
    </p:spTree>
    <p:extLst>
      <p:ext uri="{BB962C8B-B14F-4D97-AF65-F5344CB8AC3E}">
        <p14:creationId xmlns:p14="http://schemas.microsoft.com/office/powerpoint/2010/main" val="642927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nvPr>
        </p:nvSpPr>
        <p:spPr/>
        <p:txBody>
          <a:bodyPr/>
          <a:lstStyle/>
          <a:p>
            <a:r>
              <a:rPr lang="en-CA" dirty="0"/>
              <a:t>Automated Collection Checklist</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nvPr>
        </p:nvSpPr>
        <p:spPr/>
        <p:txBody>
          <a:bodyPr>
            <a:normAutofit fontScale="55000" lnSpcReduction="20000"/>
          </a:bodyPr>
          <a:lstStyle/>
          <a:p>
            <a:pPr algn="just">
              <a:lnSpc>
                <a:spcPct val="120000"/>
              </a:lnSpc>
              <a:spcBef>
                <a:spcPts val="600"/>
              </a:spcBef>
            </a:pPr>
            <a:r>
              <a:rPr lang="en-CA" sz="2500" i="1" dirty="0"/>
              <a:t> </a:t>
            </a:r>
            <a:r>
              <a:rPr lang="en-CA" sz="4400" b="1" dirty="0"/>
              <a:t>Criteria:</a:t>
            </a:r>
            <a:r>
              <a:rPr lang="en-CA" sz="4400" dirty="0"/>
              <a:t> (continued)</a:t>
            </a:r>
            <a:endParaRPr lang="en-CA" sz="4400" b="1" dirty="0"/>
          </a:p>
          <a:p>
            <a:pPr lvl="1" algn="just">
              <a:lnSpc>
                <a:spcPct val="120000"/>
              </a:lnSpc>
              <a:spcBef>
                <a:spcPts val="600"/>
              </a:spcBef>
            </a:pPr>
            <a:r>
              <a:rPr lang="en-CA" sz="3600" dirty="0"/>
              <a:t>If the task can be done manually, do you lack the resources to let others do the work?</a:t>
            </a:r>
          </a:p>
          <a:p>
            <a:pPr lvl="1" algn="just">
              <a:lnSpc>
                <a:spcPct val="120000"/>
              </a:lnSpc>
              <a:spcBef>
                <a:spcPts val="600"/>
              </a:spcBef>
            </a:pPr>
            <a:r>
              <a:rPr lang="en-CA" sz="3600" dirty="0"/>
              <a:t>Are you willing to automate the process by means of programming?</a:t>
            </a:r>
          </a:p>
          <a:p>
            <a:pPr algn="just">
              <a:lnSpc>
                <a:spcPct val="120000"/>
              </a:lnSpc>
              <a:spcBef>
                <a:spcPts val="600"/>
              </a:spcBef>
            </a:pPr>
            <a:r>
              <a:rPr lang="en-CA" sz="2500" dirty="0"/>
              <a:t> </a:t>
            </a:r>
            <a:endParaRPr lang="en-CA" sz="900" dirty="0"/>
          </a:p>
          <a:p>
            <a:pPr algn="just">
              <a:lnSpc>
                <a:spcPct val="120000"/>
              </a:lnSpc>
              <a:spcBef>
                <a:spcPts val="600"/>
              </a:spcBef>
            </a:pPr>
            <a:r>
              <a:rPr lang="en-CA" sz="4400" dirty="0"/>
              <a:t>If most of the answers are positive then an automated approach may be the right choice.</a:t>
            </a:r>
          </a:p>
          <a:p>
            <a:endParaRPr lang="en-CA" dirty="0"/>
          </a:p>
        </p:txBody>
      </p:sp>
    </p:spTree>
    <p:extLst>
      <p:ext uri="{BB962C8B-B14F-4D97-AF65-F5344CB8AC3E}">
        <p14:creationId xmlns:p14="http://schemas.microsoft.com/office/powerpoint/2010/main" val="44284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nvPr>
        </p:nvSpPr>
        <p:spPr/>
        <p:txBody>
          <a:bodyPr/>
          <a:lstStyle/>
          <a:p>
            <a:r>
              <a:rPr lang="en-CA" dirty="0"/>
              <a:t>World Wide Web	</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nvPr>
        </p:nvSpPr>
        <p:spPr/>
        <p:txBody>
          <a:bodyPr>
            <a:normAutofit/>
          </a:bodyPr>
          <a:lstStyle/>
          <a:p>
            <a:pPr lvl="0" algn="just">
              <a:lnSpc>
                <a:spcPct val="120000"/>
              </a:lnSpc>
            </a:pPr>
            <a:r>
              <a:rPr lang="en-CA" dirty="0"/>
              <a:t>The way we </a:t>
            </a:r>
            <a:r>
              <a:rPr lang="en-CA" b="1" dirty="0"/>
              <a:t>share</a:t>
            </a:r>
            <a:r>
              <a:rPr lang="en-CA" dirty="0"/>
              <a:t>, </a:t>
            </a:r>
            <a:r>
              <a:rPr lang="en-CA" b="1" dirty="0"/>
              <a:t>collect</a:t>
            </a:r>
            <a:r>
              <a:rPr lang="en-CA" dirty="0"/>
              <a:t>, and </a:t>
            </a:r>
            <a:r>
              <a:rPr lang="en-CA" b="1" dirty="0"/>
              <a:t>publish</a:t>
            </a:r>
            <a:r>
              <a:rPr lang="en-CA" dirty="0"/>
              <a:t> data has changed over the past few years due to the ubiquity of the </a:t>
            </a:r>
            <a:r>
              <a:rPr lang="en-CA" i="1" dirty="0"/>
              <a:t>World Wide Web </a:t>
            </a:r>
            <a:r>
              <a:rPr lang="en-CA" dirty="0"/>
              <a:t>(WWW).</a:t>
            </a:r>
          </a:p>
          <a:p>
            <a:pPr lvl="0" algn="just">
              <a:lnSpc>
                <a:spcPct val="120000"/>
              </a:lnSpc>
            </a:pPr>
            <a:endParaRPr lang="en-CA" sz="500" dirty="0"/>
          </a:p>
          <a:p>
            <a:pPr lvl="0" algn="just">
              <a:lnSpc>
                <a:spcPct val="120000"/>
              </a:lnSpc>
            </a:pPr>
            <a:r>
              <a:rPr lang="en-CA" b="1" dirty="0"/>
              <a:t>Private businesses</a:t>
            </a:r>
            <a:r>
              <a:rPr lang="en-CA" dirty="0"/>
              <a:t>, </a:t>
            </a:r>
            <a:r>
              <a:rPr lang="en-CA" b="1" dirty="0"/>
              <a:t>government</a:t>
            </a:r>
            <a:r>
              <a:rPr lang="en-CA" dirty="0"/>
              <a:t>, and </a:t>
            </a:r>
            <a:r>
              <a:rPr lang="en-CA" b="1" dirty="0"/>
              <a:t>individual users </a:t>
            </a:r>
            <a:r>
              <a:rPr lang="en-CA" dirty="0"/>
              <a:t>are posting and sharing all kinds of data and information.  </a:t>
            </a:r>
          </a:p>
          <a:p>
            <a:pPr lvl="0" algn="just">
              <a:lnSpc>
                <a:spcPct val="120000"/>
              </a:lnSpc>
            </a:pPr>
            <a:endParaRPr lang="en-CA" sz="500" dirty="0"/>
          </a:p>
          <a:p>
            <a:pPr lvl="0" algn="just">
              <a:lnSpc>
                <a:spcPct val="120000"/>
              </a:lnSpc>
            </a:pPr>
            <a:r>
              <a:rPr lang="en-CA" dirty="0"/>
              <a:t>At every moment, new channels generate vast amounts of data on human behaviour.</a:t>
            </a:r>
          </a:p>
        </p:txBody>
      </p:sp>
    </p:spTree>
    <p:extLst>
      <p:ext uri="{BB962C8B-B14F-4D97-AF65-F5344CB8AC3E}">
        <p14:creationId xmlns:p14="http://schemas.microsoft.com/office/powerpoint/2010/main" val="1856256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nvPr>
        </p:nvSpPr>
        <p:spPr/>
        <p:txBody>
          <a:bodyPr/>
          <a:lstStyle/>
          <a:p>
            <a:r>
              <a:rPr lang="en-CA" dirty="0"/>
              <a:t>Open Source Software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EF66B81-26C9-450A-B0E3-E0A31607EF48}"/>
                  </a:ext>
                </a:extLst>
              </p:cNvPr>
              <p:cNvSpPr>
                <a:spLocks noGrp="1"/>
              </p:cNvSpPr>
              <p:nvPr>
                <p:ph idx="1"/>
              </p:nvPr>
            </p:nvSpPr>
            <p:spPr/>
            <p:txBody>
              <a:bodyPr>
                <a:normAutofit/>
              </a:bodyPr>
              <a:lstStyle/>
              <a:p>
                <a:pPr lvl="0" algn="just">
                  <a:lnSpc>
                    <a:spcPct val="100000"/>
                  </a:lnSpc>
                </a:pPr>
                <a:r>
                  <a:rPr lang="en-CA" dirty="0"/>
                  <a:t>Another trend: </a:t>
                </a:r>
              </a:p>
              <a:p>
                <a:pPr lvl="1" algn="just">
                  <a:lnSpc>
                    <a:spcPct val="100000"/>
                  </a:lnSpc>
                </a:pPr>
                <a:r>
                  <a:rPr lang="en-CA" dirty="0"/>
                  <a:t>growth and increasing popularity and power of </a:t>
                </a:r>
                <a:r>
                  <a:rPr lang="en-CA" b="1" dirty="0"/>
                  <a:t>open source software </a:t>
                </a:r>
                <a:r>
                  <a:rPr lang="en-CA" dirty="0"/>
                  <a:t>(source code can be inspected, modified, and enhanced by anyone).  </a:t>
                </a:r>
              </a:p>
              <a:p>
                <a:pPr lvl="0" algn="just">
                  <a:lnSpc>
                    <a:spcPct val="100000"/>
                  </a:lnSpc>
                </a:pPr>
                <a:endParaRPr lang="en-CA" sz="500" dirty="0"/>
              </a:p>
              <a:p>
                <a:pPr lvl="0" algn="just">
                  <a:lnSpc>
                    <a:spcPct val="100000"/>
                  </a:lnSpc>
                </a:pPr>
                <a:r>
                  <a:rPr lang="en-CA" dirty="0"/>
                  <a:t>Community aspect </a:t>
                </a:r>
                <a14:m>
                  <m:oMath xmlns:m="http://schemas.openxmlformats.org/officeDocument/2006/math">
                    <m:r>
                      <a:rPr lang="en-CA" i="1" dirty="0" smtClean="0">
                        <a:latin typeface="Cambria Math" panose="02040503050406030204" pitchFamily="18" charset="0"/>
                        <a:ea typeface="Cambria Math" panose="02040503050406030204" pitchFamily="18" charset="0"/>
                      </a:rPr>
                      <m:t>→</m:t>
                    </m:r>
                  </m:oMath>
                </a14:m>
                <a:r>
                  <a:rPr lang="en-CA" dirty="0"/>
                  <a:t> ever-changing and improving</a:t>
                </a:r>
              </a:p>
              <a:p>
                <a:pPr lvl="0" algn="just">
                  <a:lnSpc>
                    <a:spcPct val="100000"/>
                  </a:lnSpc>
                </a:pPr>
                <a:endParaRPr lang="en-CA" sz="500" dirty="0"/>
              </a:p>
              <a:p>
                <a:pPr lvl="0" algn="just">
                  <a:lnSpc>
                    <a:spcPct val="100000"/>
                  </a:lnSpc>
                </a:pPr>
                <a:r>
                  <a:rPr lang="en-CA" b="1" dirty="0"/>
                  <a:t>R</a:t>
                </a:r>
                <a:r>
                  <a:rPr lang="en-CA" dirty="0"/>
                  <a:t> and </a:t>
                </a:r>
                <a:r>
                  <a:rPr lang="en-CA" b="1" dirty="0"/>
                  <a:t>Python</a:t>
                </a:r>
                <a:r>
                  <a:rPr lang="en-CA" dirty="0"/>
                  <a:t> are open source software that can be used for data analysis in the social sciences and other domains</a:t>
                </a:r>
              </a:p>
              <a:p>
                <a:pPr lvl="0" algn="just">
                  <a:lnSpc>
                    <a:spcPct val="100000"/>
                  </a:lnSpc>
                </a:pPr>
                <a:endParaRPr lang="en-CA" sz="500" dirty="0"/>
              </a:p>
              <a:p>
                <a:pPr lvl="0" algn="just">
                  <a:lnSpc>
                    <a:spcPct val="100000"/>
                  </a:lnSpc>
                </a:pPr>
                <a:r>
                  <a:rPr lang="en-CA" dirty="0"/>
                  <a:t>They incorporate </a:t>
                </a:r>
                <a:r>
                  <a:rPr lang="en-CA" b="1" dirty="0"/>
                  <a:t>interfaces</a:t>
                </a:r>
                <a:r>
                  <a:rPr lang="en-CA" dirty="0"/>
                  <a:t> to other programming languages and software </a:t>
                </a:r>
                <a:r>
                  <a:rPr lang="en-CA" b="1" dirty="0"/>
                  <a:t>solutions</a:t>
                </a:r>
                <a:r>
                  <a:rPr lang="en-CA" dirty="0"/>
                  <a:t>.</a:t>
                </a:r>
              </a:p>
            </p:txBody>
          </p:sp>
        </mc:Choice>
        <mc:Fallback xmlns="">
          <p:sp>
            <p:nvSpPr>
              <p:cNvPr id="3" name="Content Placeholder 2">
                <a:extLst>
                  <a:ext uri="{FF2B5EF4-FFF2-40B4-BE49-F238E27FC236}">
                    <a16:creationId xmlns:a16="http://schemas.microsoft.com/office/drawing/2014/main" id="{1EF66B81-26C9-450A-B0E3-E0A31607EF48}"/>
                  </a:ext>
                </a:extLst>
              </p:cNvPr>
              <p:cNvSpPr>
                <a:spLocks noGrp="1" noRot="1" noChangeAspect="1" noMove="1" noResize="1" noEditPoints="1" noAdjustHandles="1" noChangeArrowheads="1" noChangeShapeType="1" noTextEdit="1"/>
              </p:cNvSpPr>
              <p:nvPr>
                <p:ph idx="1"/>
              </p:nvPr>
            </p:nvSpPr>
            <p:spPr>
              <a:blipFill>
                <a:blip r:embed="rId2"/>
                <a:stretch>
                  <a:fillRect l="-806" r="-806" b="-1529"/>
                </a:stretch>
              </a:blipFill>
            </p:spPr>
            <p:txBody>
              <a:bodyPr/>
              <a:lstStyle/>
              <a:p>
                <a:r>
                  <a:rPr lang="en-US">
                    <a:noFill/>
                  </a:rPr>
                  <a:t> </a:t>
                </a:r>
              </a:p>
            </p:txBody>
          </p:sp>
        </mc:Fallback>
      </mc:AlternateContent>
    </p:spTree>
    <p:extLst>
      <p:ext uri="{BB962C8B-B14F-4D97-AF65-F5344CB8AC3E}">
        <p14:creationId xmlns:p14="http://schemas.microsoft.com/office/powerpoint/2010/main" val="2400266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lstStyle/>
          <a:p>
            <a:r>
              <a:rPr lang="en-CA" dirty="0"/>
              <a:t>Data Cleaning and Data Processing</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noAutofit/>
          </a:bodyPr>
          <a:lstStyle/>
          <a:p>
            <a:pPr>
              <a:lnSpc>
                <a:spcPct val="100000"/>
              </a:lnSpc>
            </a:pPr>
            <a:r>
              <a:rPr lang="en-CA" dirty="0"/>
              <a:t>Data collection proper is only the tip of the iceberg. </a:t>
            </a:r>
          </a:p>
          <a:p>
            <a:pPr>
              <a:lnSpc>
                <a:spcPct val="100000"/>
              </a:lnSpc>
            </a:pPr>
            <a:endParaRPr lang="en-CA" sz="500" dirty="0"/>
          </a:p>
          <a:p>
            <a:pPr>
              <a:lnSpc>
                <a:spcPct val="100000"/>
              </a:lnSpc>
            </a:pPr>
            <a:r>
              <a:rPr lang="en-CA" dirty="0"/>
              <a:t>Data cleaning and data processing is </a:t>
            </a:r>
            <a:r>
              <a:rPr lang="en-CA" b="1" dirty="0"/>
              <a:t>essential </a:t>
            </a:r>
            <a:r>
              <a:rPr lang="en-CA" dirty="0"/>
              <a:t>(as well as time-consuming).</a:t>
            </a:r>
          </a:p>
          <a:p>
            <a:pPr>
              <a:lnSpc>
                <a:spcPct val="100000"/>
              </a:lnSpc>
            </a:pPr>
            <a:endParaRPr lang="en-CA" sz="500" dirty="0"/>
          </a:p>
          <a:p>
            <a:pPr>
              <a:lnSpc>
                <a:spcPct val="100000"/>
              </a:lnSpc>
            </a:pPr>
            <a:r>
              <a:rPr lang="en-CA" b="1" dirty="0"/>
              <a:t>Tasks: </a:t>
            </a:r>
          </a:p>
          <a:p>
            <a:pPr lvl="1">
              <a:lnSpc>
                <a:spcPct val="100000"/>
              </a:lnSpc>
            </a:pPr>
            <a:r>
              <a:rPr lang="en-CA" dirty="0"/>
              <a:t>Selecting the columns (variables) of interest</a:t>
            </a:r>
          </a:p>
          <a:p>
            <a:pPr lvl="1">
              <a:lnSpc>
                <a:spcPct val="100000"/>
              </a:lnSpc>
            </a:pPr>
            <a:r>
              <a:rPr lang="en-CA" dirty="0"/>
              <a:t>Re-labeling these columns </a:t>
            </a:r>
          </a:p>
          <a:p>
            <a:pPr lvl="1">
              <a:lnSpc>
                <a:spcPct val="100000"/>
              </a:lnSpc>
            </a:pPr>
            <a:r>
              <a:rPr lang="en-CA" dirty="0"/>
              <a:t>Modifying the data type of the columns so that the data can be used the way we want</a:t>
            </a:r>
          </a:p>
        </p:txBody>
      </p:sp>
    </p:spTree>
    <p:extLst>
      <p:ext uri="{BB962C8B-B14F-4D97-AF65-F5344CB8AC3E}">
        <p14:creationId xmlns:p14="http://schemas.microsoft.com/office/powerpoint/2010/main" val="102894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lstStyle/>
          <a:p>
            <a:r>
              <a:rPr lang="en-CA" dirty="0"/>
              <a:t>Data Cleaning and Data Processing</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noAutofit/>
          </a:bodyPr>
          <a:lstStyle/>
          <a:p>
            <a:pPr>
              <a:lnSpc>
                <a:spcPct val="100000"/>
              </a:lnSpc>
            </a:pPr>
            <a:r>
              <a:rPr lang="en-CA" b="1" dirty="0"/>
              <a:t>Tasks: </a:t>
            </a:r>
            <a:r>
              <a:rPr lang="en-CA" dirty="0"/>
              <a:t>(continued)</a:t>
            </a:r>
          </a:p>
          <a:p>
            <a:pPr lvl="1">
              <a:lnSpc>
                <a:spcPct val="100000"/>
              </a:lnSpc>
            </a:pPr>
            <a:r>
              <a:rPr lang="en-CA" dirty="0"/>
              <a:t>Editing and/or extracting data in a column</a:t>
            </a:r>
          </a:p>
          <a:p>
            <a:pPr lvl="1">
              <a:lnSpc>
                <a:spcPct val="100000"/>
              </a:lnSpc>
            </a:pPr>
            <a:r>
              <a:rPr lang="en-CA" dirty="0"/>
              <a:t>Deciding how to deal with missing data (which can be a challenge)</a:t>
            </a:r>
          </a:p>
          <a:p>
            <a:pPr lvl="1">
              <a:lnSpc>
                <a:spcPct val="100000"/>
              </a:lnSpc>
            </a:pPr>
            <a:r>
              <a:rPr lang="en-CA" dirty="0"/>
              <a:t>Multiple other tasks, depending on the data and its uses</a:t>
            </a:r>
          </a:p>
          <a:p>
            <a:pPr>
              <a:lnSpc>
                <a:spcPct val="100000"/>
              </a:lnSpc>
            </a:pPr>
            <a:endParaRPr lang="en-CA" sz="500" dirty="0"/>
          </a:p>
          <a:p>
            <a:pPr>
              <a:lnSpc>
                <a:spcPct val="100000"/>
              </a:lnSpc>
            </a:pPr>
            <a:r>
              <a:rPr lang="en-CA" dirty="0"/>
              <a:t>Certain tasks can be automated, others cannot.</a:t>
            </a:r>
          </a:p>
        </p:txBody>
      </p:sp>
    </p:spTree>
    <p:extLst>
      <p:ext uri="{BB962C8B-B14F-4D97-AF65-F5344CB8AC3E}">
        <p14:creationId xmlns:p14="http://schemas.microsoft.com/office/powerpoint/2010/main" val="417669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normAutofit/>
          </a:bodyPr>
          <a:lstStyle/>
          <a:p>
            <a:r>
              <a:rPr lang="en-CA" dirty="0"/>
              <a:t>Questions About Data Quality</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lstStyle/>
          <a:p>
            <a:pPr marL="514350" lvl="0" indent="-514350">
              <a:lnSpc>
                <a:spcPct val="100000"/>
              </a:lnSpc>
              <a:buFont typeface="+mj-lt"/>
              <a:buAutoNum type="arabicPeriod"/>
            </a:pPr>
            <a:r>
              <a:rPr lang="en-CA" dirty="0"/>
              <a:t>What type of data is most suited to answer your questions?  </a:t>
            </a:r>
          </a:p>
          <a:p>
            <a:pPr marL="514350" lvl="0" indent="-514350">
              <a:lnSpc>
                <a:spcPct val="100000"/>
              </a:lnSpc>
              <a:buFont typeface="+mj-lt"/>
              <a:buAutoNum type="arabicPeriod"/>
            </a:pPr>
            <a:endParaRPr lang="en-CA" sz="1000" dirty="0"/>
          </a:p>
          <a:p>
            <a:pPr marL="514350" lvl="0" indent="-514350">
              <a:lnSpc>
                <a:spcPct val="100000"/>
              </a:lnSpc>
              <a:buFont typeface="+mj-lt"/>
              <a:buAutoNum type="arabicPeriod"/>
            </a:pPr>
            <a:r>
              <a:rPr lang="en-CA" dirty="0"/>
              <a:t>Is the quality of the data sufficiently high to answer your question?</a:t>
            </a:r>
          </a:p>
          <a:p>
            <a:pPr marL="514350" lvl="0" indent="-514350">
              <a:lnSpc>
                <a:spcPct val="100000"/>
              </a:lnSpc>
              <a:buFont typeface="+mj-lt"/>
              <a:buAutoNum type="arabicPeriod"/>
            </a:pPr>
            <a:endParaRPr lang="en-CA" sz="1000" dirty="0"/>
          </a:p>
          <a:p>
            <a:pPr marL="514350" lvl="0" indent="-514350">
              <a:lnSpc>
                <a:spcPct val="100000"/>
              </a:lnSpc>
              <a:buFont typeface="+mj-lt"/>
              <a:buAutoNum type="arabicPeriod"/>
            </a:pPr>
            <a:r>
              <a:rPr lang="en-CA" dirty="0"/>
              <a:t>Is the information systematically flawed?</a:t>
            </a:r>
          </a:p>
          <a:p>
            <a:pPr>
              <a:lnSpc>
                <a:spcPct val="100000"/>
              </a:lnSpc>
            </a:pPr>
            <a:endParaRPr lang="en-CA" sz="1000" dirty="0"/>
          </a:p>
          <a:p>
            <a:pPr algn="ctr">
              <a:lnSpc>
                <a:spcPct val="100000"/>
              </a:lnSpc>
            </a:pPr>
            <a:r>
              <a:rPr lang="en-CA" dirty="0"/>
              <a:t>______________________</a:t>
            </a:r>
          </a:p>
          <a:p>
            <a:pPr>
              <a:lnSpc>
                <a:spcPct val="100000"/>
              </a:lnSpc>
            </a:pPr>
            <a:endParaRPr lang="en-CA" sz="1000" dirty="0"/>
          </a:p>
          <a:p>
            <a:pPr>
              <a:lnSpc>
                <a:spcPct val="100000"/>
              </a:lnSpc>
            </a:pPr>
            <a:r>
              <a:rPr lang="en-CA" dirty="0"/>
              <a:t>Can you avoid the dreaded: “well, it’s the best data we have...”?</a:t>
            </a:r>
          </a:p>
        </p:txBody>
      </p:sp>
    </p:spTree>
    <p:extLst>
      <p:ext uri="{BB962C8B-B14F-4D97-AF65-F5344CB8AC3E}">
        <p14:creationId xmlns:p14="http://schemas.microsoft.com/office/powerpoint/2010/main" val="3556742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lstStyle/>
          <a:p>
            <a:r>
              <a:rPr lang="en-CA" dirty="0"/>
              <a:t>Data Quality</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lstStyle/>
          <a:p>
            <a:pPr lvl="0">
              <a:lnSpc>
                <a:spcPct val="100000"/>
              </a:lnSpc>
            </a:pPr>
            <a:r>
              <a:rPr lang="en-CA" b="1" dirty="0"/>
              <a:t>First-hand information: </a:t>
            </a:r>
            <a:r>
              <a:rPr lang="en-CA" dirty="0"/>
              <a:t>for example, a tweet, or a news article</a:t>
            </a:r>
          </a:p>
          <a:p>
            <a:pPr lvl="0">
              <a:lnSpc>
                <a:spcPct val="100000"/>
              </a:lnSpc>
            </a:pPr>
            <a:endParaRPr lang="en-CA" sz="500" i="1" dirty="0"/>
          </a:p>
          <a:p>
            <a:pPr lvl="0" algn="just">
              <a:lnSpc>
                <a:spcPct val="100000"/>
              </a:lnSpc>
            </a:pPr>
            <a:r>
              <a:rPr lang="en-CA" b="1" dirty="0"/>
              <a:t>Second-hand data: </a:t>
            </a:r>
            <a:r>
              <a:rPr lang="en-CA" dirty="0"/>
              <a:t>data that has been copied from an offline source or scraped from elsewhere.</a:t>
            </a:r>
          </a:p>
          <a:p>
            <a:pPr lvl="0">
              <a:lnSpc>
                <a:spcPct val="100000"/>
              </a:lnSpc>
            </a:pPr>
            <a:endParaRPr lang="en-CA" sz="500" dirty="0"/>
          </a:p>
          <a:p>
            <a:pPr lvl="0" algn="just">
              <a:lnSpc>
                <a:spcPct val="100000"/>
              </a:lnSpc>
            </a:pPr>
            <a:r>
              <a:rPr lang="en-CA" dirty="0"/>
              <a:t>Sometimes you can’t remember or retrace the source of data when it is second-hand.  </a:t>
            </a:r>
          </a:p>
          <a:p>
            <a:pPr lvl="0">
              <a:lnSpc>
                <a:spcPct val="100000"/>
              </a:lnSpc>
            </a:pPr>
            <a:endParaRPr lang="en-CA" sz="500" dirty="0"/>
          </a:p>
          <a:p>
            <a:pPr lvl="0">
              <a:lnSpc>
                <a:spcPct val="100000"/>
              </a:lnSpc>
            </a:pPr>
            <a:r>
              <a:rPr lang="en-CA" dirty="0"/>
              <a:t>Does it still make sense to use it? It depends.</a:t>
            </a:r>
          </a:p>
          <a:p>
            <a:pPr lvl="0">
              <a:lnSpc>
                <a:spcPct val="100000"/>
              </a:lnSpc>
            </a:pPr>
            <a:endParaRPr lang="en-CA" sz="500" i="1" dirty="0"/>
          </a:p>
          <a:p>
            <a:pPr lvl="0">
              <a:lnSpc>
                <a:spcPct val="100000"/>
              </a:lnSpc>
            </a:pPr>
            <a:r>
              <a:rPr lang="en-CA" b="1" dirty="0"/>
              <a:t>Cross-validation</a:t>
            </a:r>
            <a:r>
              <a:rPr lang="en-CA" dirty="0"/>
              <a:t> is standard for use of any secondary data.</a:t>
            </a:r>
          </a:p>
        </p:txBody>
      </p:sp>
    </p:spTree>
    <p:extLst>
      <p:ext uri="{BB962C8B-B14F-4D97-AF65-F5344CB8AC3E}">
        <p14:creationId xmlns:p14="http://schemas.microsoft.com/office/powerpoint/2010/main" val="900843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nvPr>
        </p:nvSpPr>
        <p:spPr/>
        <p:txBody>
          <a:bodyPr/>
          <a:lstStyle/>
          <a:p>
            <a:r>
              <a:rPr lang="en-CA" dirty="0"/>
              <a:t>World Wide Web	</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nvPr>
        </p:nvSpPr>
        <p:spPr/>
        <p:txBody>
          <a:bodyPr>
            <a:normAutofit lnSpcReduction="10000"/>
          </a:bodyPr>
          <a:lstStyle/>
          <a:p>
            <a:pPr lvl="0" algn="just">
              <a:lnSpc>
                <a:spcPct val="120000"/>
              </a:lnSpc>
            </a:pPr>
            <a:r>
              <a:rPr lang="en-CA" dirty="0"/>
              <a:t>There was a time in the recent past where both scarcity and inaccessibility of data was a problem for researchers and decision-makers. That is </a:t>
            </a:r>
            <a:r>
              <a:rPr lang="en-CA" b="1" dirty="0"/>
              <a:t>emphatically</a:t>
            </a:r>
            <a:r>
              <a:rPr lang="en-CA" dirty="0"/>
              <a:t> not the case anymore. </a:t>
            </a:r>
          </a:p>
          <a:p>
            <a:pPr lvl="0" algn="just">
              <a:lnSpc>
                <a:spcPct val="120000"/>
              </a:lnSpc>
            </a:pPr>
            <a:endParaRPr lang="en-CA" sz="500" dirty="0"/>
          </a:p>
          <a:p>
            <a:pPr lvl="0" algn="just">
              <a:lnSpc>
                <a:spcPct val="120000"/>
              </a:lnSpc>
            </a:pPr>
            <a:r>
              <a:rPr lang="en-CA" dirty="0"/>
              <a:t>Data abundance carries its own set of problems:</a:t>
            </a:r>
          </a:p>
          <a:p>
            <a:pPr lvl="1" algn="just">
              <a:lnSpc>
                <a:spcPct val="120000"/>
              </a:lnSpc>
            </a:pPr>
            <a:r>
              <a:rPr lang="en-CA" dirty="0"/>
              <a:t>tangled masses of data</a:t>
            </a:r>
          </a:p>
          <a:p>
            <a:pPr lvl="1" algn="just">
              <a:lnSpc>
                <a:spcPct val="120000"/>
              </a:lnSpc>
            </a:pPr>
            <a:r>
              <a:rPr lang="en-CA" dirty="0"/>
              <a:t>traditional data collection methods and classical (small) data analysis techniques may not be sufficient anymore </a:t>
            </a:r>
          </a:p>
        </p:txBody>
      </p:sp>
    </p:spTree>
    <p:extLst>
      <p:ext uri="{BB962C8B-B14F-4D97-AF65-F5344CB8AC3E}">
        <p14:creationId xmlns:p14="http://schemas.microsoft.com/office/powerpoint/2010/main" val="1886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lstStyle/>
          <a:p>
            <a:r>
              <a:rPr lang="en-CA" dirty="0"/>
              <a:t>Data Quality and User’s Purpose </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lstStyle/>
          <a:p>
            <a:pPr>
              <a:lnSpc>
                <a:spcPct val="100000"/>
              </a:lnSpc>
            </a:pPr>
            <a:r>
              <a:rPr lang="en-CA" dirty="0"/>
              <a:t>Data quality depends on the </a:t>
            </a:r>
            <a:r>
              <a:rPr lang="en-CA" b="1" dirty="0"/>
              <a:t>application</a:t>
            </a:r>
            <a:r>
              <a:rPr lang="en-CA" dirty="0"/>
              <a:t>.  </a:t>
            </a:r>
          </a:p>
          <a:p>
            <a:pPr>
              <a:lnSpc>
                <a:spcPct val="100000"/>
              </a:lnSpc>
            </a:pPr>
            <a:endParaRPr lang="en-CA" sz="500" dirty="0"/>
          </a:p>
          <a:p>
            <a:pPr>
              <a:lnSpc>
                <a:spcPct val="100000"/>
              </a:lnSpc>
            </a:pPr>
            <a:r>
              <a:rPr lang="en-CA" dirty="0"/>
              <a:t>For example,</a:t>
            </a:r>
          </a:p>
          <a:p>
            <a:pPr lvl="1">
              <a:lnSpc>
                <a:spcPct val="100000"/>
              </a:lnSpc>
            </a:pPr>
            <a:r>
              <a:rPr lang="en-CA" dirty="0"/>
              <a:t>Sample of tweets collected on a random day could be used to analyze the use of a hashtags or the gender-specific use of words</a:t>
            </a:r>
          </a:p>
          <a:p>
            <a:pPr lvl="1">
              <a:lnSpc>
                <a:spcPct val="100000"/>
              </a:lnSpc>
            </a:pPr>
            <a:r>
              <a:rPr lang="en-CA" dirty="0"/>
              <a:t>Not as useful if collected on Election Day to predict the election outcomes (</a:t>
            </a:r>
            <a:r>
              <a:rPr lang="en-CA" b="1" dirty="0"/>
              <a:t>collection bias</a:t>
            </a:r>
            <a:r>
              <a:rPr lang="en-CA" dirty="0"/>
              <a:t>)</a:t>
            </a:r>
          </a:p>
        </p:txBody>
      </p:sp>
    </p:spTree>
    <p:extLst>
      <p:ext uri="{BB962C8B-B14F-4D97-AF65-F5344CB8AC3E}">
        <p14:creationId xmlns:p14="http://schemas.microsoft.com/office/powerpoint/2010/main" val="3219645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normAutofit/>
          </a:bodyPr>
          <a:lstStyle/>
          <a:p>
            <a:r>
              <a:rPr lang="en-CA" dirty="0"/>
              <a:t>Data Sources (Trade-Offs)</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lstStyle/>
          <a:p>
            <a:pPr lvl="0" algn="ctr"/>
            <a:r>
              <a:rPr lang="en-CA" dirty="0"/>
              <a:t>Automated vs. Traditional</a:t>
            </a:r>
          </a:p>
          <a:p>
            <a:pPr lvl="0" algn="ctr"/>
            <a:endParaRPr lang="en-CA" sz="1000" dirty="0"/>
          </a:p>
          <a:p>
            <a:pPr lvl="0" algn="ctr"/>
            <a:r>
              <a:rPr lang="en-CA" dirty="0"/>
              <a:t>Accuracy vs. Completeness</a:t>
            </a:r>
          </a:p>
          <a:p>
            <a:pPr lvl="0" algn="ctr"/>
            <a:endParaRPr lang="en-CA" sz="1000" dirty="0"/>
          </a:p>
          <a:p>
            <a:pPr lvl="0" algn="ctr"/>
            <a:r>
              <a:rPr lang="en-CA" dirty="0"/>
              <a:t>Coverage vs. Validity</a:t>
            </a:r>
          </a:p>
          <a:p>
            <a:endParaRPr lang="en-CA" sz="1000" dirty="0"/>
          </a:p>
          <a:p>
            <a:pPr algn="ctr"/>
            <a:r>
              <a:rPr lang="en-CA" dirty="0"/>
              <a:t>Speed vs. Cost</a:t>
            </a:r>
          </a:p>
          <a:p>
            <a:pPr algn="ctr"/>
            <a:endParaRPr lang="en-CA" sz="1000" dirty="0"/>
          </a:p>
          <a:p>
            <a:pPr algn="ctr"/>
            <a:r>
              <a:rPr lang="en-CA" dirty="0"/>
              <a:t>etc.</a:t>
            </a:r>
          </a:p>
        </p:txBody>
      </p:sp>
    </p:spTree>
    <p:extLst>
      <p:ext uri="{BB962C8B-B14F-4D97-AF65-F5344CB8AC3E}">
        <p14:creationId xmlns:p14="http://schemas.microsoft.com/office/powerpoint/2010/main" val="1347340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D9959-BA7D-460B-898B-BFD915D022F8}"/>
              </a:ext>
            </a:extLst>
          </p:cNvPr>
          <p:cNvSpPr>
            <a:spLocks noGrp="1"/>
          </p:cNvSpPr>
          <p:nvPr>
            <p:ph type="title"/>
          </p:nvPr>
        </p:nvSpPr>
        <p:spPr/>
        <p:txBody>
          <a:bodyPr>
            <a:normAutofit/>
          </a:bodyPr>
          <a:lstStyle/>
          <a:p>
            <a:r>
              <a:rPr lang="en-CA" dirty="0"/>
              <a:t>Data Collection Process (5 Steps)</a:t>
            </a:r>
          </a:p>
        </p:txBody>
      </p:sp>
      <p:sp>
        <p:nvSpPr>
          <p:cNvPr id="3" name="Content Placeholder 2">
            <a:extLst>
              <a:ext uri="{FF2B5EF4-FFF2-40B4-BE49-F238E27FC236}">
                <a16:creationId xmlns:a16="http://schemas.microsoft.com/office/drawing/2014/main" id="{3A116551-78F4-483D-8974-FC97AEF75224}"/>
              </a:ext>
            </a:extLst>
          </p:cNvPr>
          <p:cNvSpPr>
            <a:spLocks noGrp="1"/>
          </p:cNvSpPr>
          <p:nvPr>
            <p:ph idx="1"/>
          </p:nvPr>
        </p:nvSpPr>
        <p:spPr/>
        <p:txBody>
          <a:bodyPr>
            <a:normAutofit fontScale="25000" lnSpcReduction="20000"/>
          </a:bodyPr>
          <a:lstStyle/>
          <a:p>
            <a:pPr lvl="0">
              <a:lnSpc>
                <a:spcPct val="120000"/>
              </a:lnSpc>
              <a:spcBef>
                <a:spcPts val="0"/>
              </a:spcBef>
            </a:pPr>
            <a:r>
              <a:rPr lang="en-CA" sz="9600" b="1" dirty="0"/>
              <a:t>1. Know exactly what kind of information you need</a:t>
            </a:r>
          </a:p>
          <a:p>
            <a:pPr lvl="1">
              <a:lnSpc>
                <a:spcPct val="120000"/>
              </a:lnSpc>
              <a:spcBef>
                <a:spcPts val="0"/>
              </a:spcBef>
            </a:pPr>
            <a:r>
              <a:rPr lang="en-CA" sz="8000" dirty="0"/>
              <a:t>Specific: GDP of all OECD countries for last 10 years; sales of top 10 shoe brands in 2017</a:t>
            </a:r>
          </a:p>
          <a:p>
            <a:pPr lvl="1">
              <a:lnSpc>
                <a:spcPct val="120000"/>
              </a:lnSpc>
              <a:spcBef>
                <a:spcPts val="0"/>
              </a:spcBef>
            </a:pPr>
            <a:r>
              <a:rPr lang="en-CA" sz="8000" dirty="0"/>
              <a:t>Vague: people’s opinion on shoe brand X</a:t>
            </a:r>
          </a:p>
          <a:p>
            <a:pPr marL="514350" lvl="0" indent="-514350">
              <a:lnSpc>
                <a:spcPct val="120000"/>
              </a:lnSpc>
              <a:spcBef>
                <a:spcPts val="0"/>
              </a:spcBef>
              <a:buFont typeface="+mj-lt"/>
              <a:buAutoNum type="arabicPeriod"/>
            </a:pPr>
            <a:endParaRPr lang="en-CA" sz="2000" b="1" dirty="0"/>
          </a:p>
          <a:p>
            <a:pPr lvl="0">
              <a:lnSpc>
                <a:spcPct val="120000"/>
              </a:lnSpc>
              <a:spcBef>
                <a:spcPts val="0"/>
              </a:spcBef>
            </a:pPr>
            <a:r>
              <a:rPr lang="en-CA" sz="9600" b="1" dirty="0"/>
              <a:t>2. Find out if there are any web data sources that could provide direct or indirect information on your problem</a:t>
            </a:r>
          </a:p>
          <a:p>
            <a:pPr lvl="1">
              <a:lnSpc>
                <a:spcPct val="120000"/>
              </a:lnSpc>
              <a:spcBef>
                <a:spcPts val="0"/>
              </a:spcBef>
            </a:pPr>
            <a:r>
              <a:rPr lang="en-CA" sz="8000" dirty="0"/>
              <a:t>Easier for specific facts: shoe store’s webpage will provide information about shoes that are currently in demand i.e. sandals, boots, etc.</a:t>
            </a:r>
          </a:p>
          <a:p>
            <a:pPr lvl="1">
              <a:lnSpc>
                <a:spcPct val="120000"/>
              </a:lnSpc>
              <a:spcBef>
                <a:spcPts val="0"/>
              </a:spcBef>
            </a:pPr>
            <a:r>
              <a:rPr lang="en-CA" sz="8000" dirty="0"/>
              <a:t>Tweets may contain opinion trends on </a:t>
            </a:r>
            <a:r>
              <a:rPr lang="en-CA" sz="8000" i="1" dirty="0"/>
              <a:t>anything</a:t>
            </a:r>
          </a:p>
          <a:p>
            <a:pPr lvl="1">
              <a:lnSpc>
                <a:spcPct val="120000"/>
              </a:lnSpc>
              <a:spcBef>
                <a:spcPts val="0"/>
              </a:spcBef>
            </a:pPr>
            <a:r>
              <a:rPr lang="en-CA" sz="8000" dirty="0"/>
              <a:t>Commercial platforms can provide information on product satisfaction</a:t>
            </a:r>
          </a:p>
        </p:txBody>
      </p:sp>
    </p:spTree>
    <p:extLst>
      <p:ext uri="{BB962C8B-B14F-4D97-AF65-F5344CB8AC3E}">
        <p14:creationId xmlns:p14="http://schemas.microsoft.com/office/powerpoint/2010/main" val="792730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D9959-BA7D-460B-898B-BFD915D022F8}"/>
              </a:ext>
            </a:extLst>
          </p:cNvPr>
          <p:cNvSpPr>
            <a:spLocks noGrp="1"/>
          </p:cNvSpPr>
          <p:nvPr>
            <p:ph type="title"/>
          </p:nvPr>
        </p:nvSpPr>
        <p:spPr/>
        <p:txBody>
          <a:bodyPr>
            <a:normAutofit/>
          </a:bodyPr>
          <a:lstStyle/>
          <a:p>
            <a:r>
              <a:rPr lang="en-CA" dirty="0"/>
              <a:t>Data Collection Process (5 Steps)</a:t>
            </a:r>
          </a:p>
        </p:txBody>
      </p:sp>
      <p:sp>
        <p:nvSpPr>
          <p:cNvPr id="3" name="Content Placeholder 2">
            <a:extLst>
              <a:ext uri="{FF2B5EF4-FFF2-40B4-BE49-F238E27FC236}">
                <a16:creationId xmlns:a16="http://schemas.microsoft.com/office/drawing/2014/main" id="{3A116551-78F4-483D-8974-FC97AEF75224}"/>
              </a:ext>
            </a:extLst>
          </p:cNvPr>
          <p:cNvSpPr>
            <a:spLocks noGrp="1"/>
          </p:cNvSpPr>
          <p:nvPr>
            <p:ph idx="1"/>
          </p:nvPr>
        </p:nvSpPr>
        <p:spPr/>
        <p:txBody>
          <a:bodyPr>
            <a:normAutofit fontScale="32500" lnSpcReduction="20000"/>
          </a:bodyPr>
          <a:lstStyle/>
          <a:p>
            <a:pPr lvl="0">
              <a:lnSpc>
                <a:spcPct val="120000"/>
              </a:lnSpc>
              <a:spcBef>
                <a:spcPts val="0"/>
              </a:spcBef>
            </a:pPr>
            <a:r>
              <a:rPr lang="en-CA" sz="7400" b="1" dirty="0"/>
              <a:t>3. Develop a theory of the data generation process when looking into potential sources</a:t>
            </a:r>
          </a:p>
          <a:p>
            <a:pPr lvl="1">
              <a:lnSpc>
                <a:spcPct val="120000"/>
              </a:lnSpc>
              <a:spcBef>
                <a:spcPts val="0"/>
              </a:spcBef>
            </a:pPr>
            <a:r>
              <a:rPr lang="en-CA" sz="6200" dirty="0"/>
              <a:t>When was the data generated?</a:t>
            </a:r>
          </a:p>
          <a:p>
            <a:pPr lvl="1">
              <a:lnSpc>
                <a:spcPct val="120000"/>
              </a:lnSpc>
              <a:spcBef>
                <a:spcPts val="0"/>
              </a:spcBef>
            </a:pPr>
            <a:r>
              <a:rPr lang="en-CA" sz="6200" dirty="0"/>
              <a:t>When was it uploaded to the Web?</a:t>
            </a:r>
          </a:p>
          <a:p>
            <a:pPr lvl="1">
              <a:lnSpc>
                <a:spcPct val="120000"/>
              </a:lnSpc>
              <a:spcBef>
                <a:spcPts val="0"/>
              </a:spcBef>
            </a:pPr>
            <a:r>
              <a:rPr lang="en-CA" sz="6200" dirty="0"/>
              <a:t>Who uploaded the data?</a:t>
            </a:r>
          </a:p>
          <a:p>
            <a:pPr lvl="1">
              <a:lnSpc>
                <a:spcPct val="120000"/>
              </a:lnSpc>
              <a:spcBef>
                <a:spcPts val="0"/>
              </a:spcBef>
            </a:pPr>
            <a:r>
              <a:rPr lang="en-CA" sz="6200" dirty="0"/>
              <a:t>Are there any potential areas that are not covered? consistent? accurate?</a:t>
            </a:r>
          </a:p>
          <a:p>
            <a:pPr lvl="1">
              <a:lnSpc>
                <a:spcPct val="120000"/>
              </a:lnSpc>
              <a:spcBef>
                <a:spcPts val="0"/>
              </a:spcBef>
            </a:pPr>
            <a:r>
              <a:rPr lang="en-CA" sz="6200" dirty="0"/>
              <a:t>How often is the data updated?</a:t>
            </a:r>
          </a:p>
        </p:txBody>
      </p:sp>
    </p:spTree>
    <p:extLst>
      <p:ext uri="{BB962C8B-B14F-4D97-AF65-F5344CB8AC3E}">
        <p14:creationId xmlns:p14="http://schemas.microsoft.com/office/powerpoint/2010/main" val="1568132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D9959-BA7D-460B-898B-BFD915D022F8}"/>
              </a:ext>
            </a:extLst>
          </p:cNvPr>
          <p:cNvSpPr>
            <a:spLocks noGrp="1"/>
          </p:cNvSpPr>
          <p:nvPr>
            <p:ph type="title"/>
          </p:nvPr>
        </p:nvSpPr>
        <p:spPr/>
        <p:txBody>
          <a:bodyPr>
            <a:normAutofit/>
          </a:bodyPr>
          <a:lstStyle/>
          <a:p>
            <a:r>
              <a:rPr lang="en-CA" dirty="0"/>
              <a:t>Data Collection Process (5 Steps)</a:t>
            </a:r>
          </a:p>
        </p:txBody>
      </p:sp>
      <p:sp>
        <p:nvSpPr>
          <p:cNvPr id="3" name="Content Placeholder 2">
            <a:extLst>
              <a:ext uri="{FF2B5EF4-FFF2-40B4-BE49-F238E27FC236}">
                <a16:creationId xmlns:a16="http://schemas.microsoft.com/office/drawing/2014/main" id="{3A116551-78F4-483D-8974-FC97AEF75224}"/>
              </a:ext>
            </a:extLst>
          </p:cNvPr>
          <p:cNvSpPr>
            <a:spLocks noGrp="1"/>
          </p:cNvSpPr>
          <p:nvPr>
            <p:ph idx="1"/>
          </p:nvPr>
        </p:nvSpPr>
        <p:spPr/>
        <p:txBody>
          <a:bodyPr>
            <a:normAutofit fontScale="25000" lnSpcReduction="20000"/>
          </a:bodyPr>
          <a:lstStyle/>
          <a:p>
            <a:pPr lvl="0">
              <a:lnSpc>
                <a:spcPct val="120000"/>
              </a:lnSpc>
              <a:spcBef>
                <a:spcPts val="0"/>
              </a:spcBef>
            </a:pPr>
            <a:r>
              <a:rPr lang="en-CA" sz="9600" b="1" dirty="0"/>
              <a:t>4. Balance advantages and disadvantages of potential data sources</a:t>
            </a:r>
          </a:p>
          <a:p>
            <a:pPr lvl="1">
              <a:lnSpc>
                <a:spcPct val="120000"/>
              </a:lnSpc>
              <a:spcBef>
                <a:spcPts val="0"/>
              </a:spcBef>
            </a:pPr>
            <a:r>
              <a:rPr lang="en-CA" sz="8000" dirty="0"/>
              <a:t>Validate the quality of data used</a:t>
            </a:r>
          </a:p>
          <a:p>
            <a:pPr lvl="1">
              <a:lnSpc>
                <a:spcPct val="120000"/>
              </a:lnSpc>
              <a:spcBef>
                <a:spcPts val="0"/>
              </a:spcBef>
            </a:pPr>
            <a:r>
              <a:rPr lang="en-CA" sz="8000" dirty="0"/>
              <a:t>Are there other independent sources that provide similar information to crosscheck against</a:t>
            </a:r>
          </a:p>
          <a:p>
            <a:pPr lvl="1">
              <a:lnSpc>
                <a:spcPct val="120000"/>
              </a:lnSpc>
              <a:spcBef>
                <a:spcPts val="0"/>
              </a:spcBef>
            </a:pPr>
            <a:r>
              <a:rPr lang="en-CA" sz="8000" dirty="0"/>
              <a:t>Can you identify original source of secondary data</a:t>
            </a:r>
          </a:p>
          <a:p>
            <a:pPr lvl="0">
              <a:lnSpc>
                <a:spcPct val="120000"/>
              </a:lnSpc>
              <a:spcBef>
                <a:spcPts val="0"/>
              </a:spcBef>
            </a:pPr>
            <a:endParaRPr lang="en-CA" sz="2000" b="1" dirty="0"/>
          </a:p>
          <a:p>
            <a:pPr lvl="0">
              <a:lnSpc>
                <a:spcPct val="120000"/>
              </a:lnSpc>
              <a:spcBef>
                <a:spcPts val="0"/>
              </a:spcBef>
            </a:pPr>
            <a:r>
              <a:rPr lang="en-CA" sz="9600" b="1" dirty="0"/>
              <a:t>5. Make a decision</a:t>
            </a:r>
          </a:p>
          <a:p>
            <a:pPr lvl="1">
              <a:lnSpc>
                <a:spcPct val="120000"/>
              </a:lnSpc>
              <a:spcBef>
                <a:spcPts val="0"/>
              </a:spcBef>
            </a:pPr>
            <a:r>
              <a:rPr lang="en-CA" sz="8000" dirty="0"/>
              <a:t>Choose data source that seems most suitable</a:t>
            </a:r>
          </a:p>
          <a:p>
            <a:pPr lvl="1">
              <a:lnSpc>
                <a:spcPct val="120000"/>
              </a:lnSpc>
              <a:spcBef>
                <a:spcPts val="0"/>
              </a:spcBef>
            </a:pPr>
            <a:r>
              <a:rPr lang="en-CA" sz="8000" dirty="0"/>
              <a:t>Document reasons for this decision</a:t>
            </a:r>
          </a:p>
          <a:p>
            <a:pPr lvl="1">
              <a:lnSpc>
                <a:spcPct val="120000"/>
              </a:lnSpc>
              <a:spcBef>
                <a:spcPts val="0"/>
              </a:spcBef>
            </a:pPr>
            <a:r>
              <a:rPr lang="en-CA" sz="8000" dirty="0"/>
              <a:t>Collect data from several sources to validate data sources</a:t>
            </a:r>
          </a:p>
          <a:p>
            <a:endParaRPr lang="en-CA" dirty="0"/>
          </a:p>
        </p:txBody>
      </p:sp>
    </p:spTree>
    <p:extLst>
      <p:ext uri="{BB962C8B-B14F-4D97-AF65-F5344CB8AC3E}">
        <p14:creationId xmlns:p14="http://schemas.microsoft.com/office/powerpoint/2010/main" val="411663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nvPr>
        </p:nvSpPr>
        <p:spPr/>
        <p:txBody>
          <a:bodyPr>
            <a:normAutofit/>
          </a:bodyPr>
          <a:lstStyle/>
          <a:p>
            <a:r>
              <a:rPr lang="en-CA" dirty="0"/>
              <a:t>Is Web Scraping Legal?</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nvPr>
        </p:nvSpPr>
        <p:spPr/>
        <p:txBody>
          <a:bodyPr>
            <a:normAutofit/>
          </a:bodyPr>
          <a:lstStyle/>
          <a:p>
            <a:pPr indent="-228600">
              <a:lnSpc>
                <a:spcPct val="110000"/>
              </a:lnSpc>
            </a:pPr>
            <a:r>
              <a:rPr lang="en-CA" b="1" dirty="0"/>
              <a:t>Ethical Guidelines:</a:t>
            </a:r>
          </a:p>
          <a:p>
            <a:pPr lvl="1">
              <a:lnSpc>
                <a:spcPct val="110000"/>
              </a:lnSpc>
            </a:pPr>
            <a:r>
              <a:rPr lang="en-CA" dirty="0"/>
              <a:t>Work as transparently as possible</a:t>
            </a:r>
          </a:p>
          <a:p>
            <a:pPr lvl="1">
              <a:lnSpc>
                <a:spcPct val="110000"/>
              </a:lnSpc>
            </a:pPr>
            <a:r>
              <a:rPr lang="en-CA" dirty="0"/>
              <a:t>Document data sources at all time</a:t>
            </a:r>
          </a:p>
          <a:p>
            <a:pPr lvl="1">
              <a:lnSpc>
                <a:spcPct val="110000"/>
              </a:lnSpc>
            </a:pPr>
            <a:r>
              <a:rPr lang="en-CA" dirty="0"/>
              <a:t>Give credit to those who originally collected and published the data</a:t>
            </a:r>
          </a:p>
          <a:p>
            <a:pPr lvl="1">
              <a:lnSpc>
                <a:spcPct val="110000"/>
              </a:lnSpc>
            </a:pPr>
            <a:r>
              <a:rPr lang="en-CA" dirty="0"/>
              <a:t>If you did not collect the information, you probably need permission to reproduce it</a:t>
            </a:r>
          </a:p>
          <a:p>
            <a:pPr lvl="1">
              <a:lnSpc>
                <a:spcPct val="110000"/>
              </a:lnSpc>
            </a:pPr>
            <a:r>
              <a:rPr lang="en-CA" dirty="0"/>
              <a:t>Don’t do anything illegal.</a:t>
            </a:r>
          </a:p>
          <a:p>
            <a:pPr lvl="1">
              <a:lnSpc>
                <a:spcPct val="110000"/>
              </a:lnSpc>
            </a:pPr>
            <a:endParaRPr lang="en-CA" sz="500" dirty="0"/>
          </a:p>
          <a:p>
            <a:pPr indent="-228600" algn="just">
              <a:lnSpc>
                <a:spcPct val="110000"/>
              </a:lnSpc>
            </a:pPr>
            <a:r>
              <a:rPr lang="en-CA" dirty="0"/>
              <a:t>Crawling another company’s information to process and resell it is a common complaint.  </a:t>
            </a:r>
          </a:p>
        </p:txBody>
      </p:sp>
    </p:spTree>
    <p:extLst>
      <p:ext uri="{BB962C8B-B14F-4D97-AF65-F5344CB8AC3E}">
        <p14:creationId xmlns:p14="http://schemas.microsoft.com/office/powerpoint/2010/main" val="2871802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nvPr>
        </p:nvSpPr>
        <p:spPr/>
        <p:txBody>
          <a:bodyPr>
            <a:normAutofit/>
          </a:bodyPr>
          <a:lstStyle/>
          <a:p>
            <a:r>
              <a:rPr lang="en-CA" dirty="0"/>
              <a:t>Legal Cases – Web Scraping </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nvPr>
        </p:nvSpPr>
        <p:spPr/>
        <p:txBody>
          <a:bodyPr>
            <a:normAutofit fontScale="92500" lnSpcReduction="10000"/>
          </a:bodyPr>
          <a:lstStyle/>
          <a:p>
            <a:pPr>
              <a:lnSpc>
                <a:spcPct val="120000"/>
              </a:lnSpc>
            </a:pPr>
            <a:r>
              <a:rPr lang="en-CA" sz="2600" b="1" dirty="0"/>
              <a:t>Associated Press (AP) vs. Meltwater</a:t>
            </a:r>
          </a:p>
          <a:p>
            <a:pPr lvl="1">
              <a:lnSpc>
                <a:spcPct val="120000"/>
              </a:lnSpc>
            </a:pPr>
            <a:r>
              <a:rPr lang="en-CA" sz="2200" dirty="0"/>
              <a:t>Meltwater offers software that scrapes news information based on specific keywords. </a:t>
            </a:r>
          </a:p>
          <a:p>
            <a:pPr lvl="1">
              <a:lnSpc>
                <a:spcPct val="120000"/>
              </a:lnSpc>
            </a:pPr>
            <a:r>
              <a:rPr lang="en-CA" sz="2200" dirty="0"/>
              <a:t>Clients order summaries on topics containing excerpts of news articles.</a:t>
            </a:r>
          </a:p>
          <a:p>
            <a:pPr lvl="1">
              <a:lnSpc>
                <a:spcPct val="120000"/>
              </a:lnSpc>
            </a:pPr>
            <a:r>
              <a:rPr lang="en-CA" sz="2200" dirty="0"/>
              <a:t>AP said their content was stolen and that Meltwater needed a license before distributing the information that was scraped.</a:t>
            </a:r>
          </a:p>
          <a:p>
            <a:pPr lvl="1">
              <a:lnSpc>
                <a:spcPct val="120000"/>
              </a:lnSpc>
            </a:pPr>
            <a:r>
              <a:rPr lang="en-CA" sz="2200" dirty="0"/>
              <a:t>The judge found in favour of AP arguing that Meltwater is a competitor.</a:t>
            </a:r>
          </a:p>
          <a:p>
            <a:pPr lvl="1">
              <a:lnSpc>
                <a:spcPct val="120000"/>
              </a:lnSpc>
            </a:pPr>
            <a:r>
              <a:rPr lang="en-CA" sz="2200" b="1" dirty="0"/>
              <a:t>Your verdict?</a:t>
            </a:r>
          </a:p>
        </p:txBody>
      </p:sp>
    </p:spTree>
    <p:extLst>
      <p:ext uri="{BB962C8B-B14F-4D97-AF65-F5344CB8AC3E}">
        <p14:creationId xmlns:p14="http://schemas.microsoft.com/office/powerpoint/2010/main" val="2180298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nvPr>
        </p:nvSpPr>
        <p:spPr/>
        <p:txBody>
          <a:bodyPr>
            <a:noAutofit/>
          </a:bodyPr>
          <a:lstStyle/>
          <a:p>
            <a:r>
              <a:rPr lang="en-CA" dirty="0"/>
              <a:t>Legal Cases – Web Scraping</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nvPr>
        </p:nvSpPr>
        <p:spPr/>
        <p:txBody>
          <a:bodyPr>
            <a:normAutofit fontScale="85000" lnSpcReduction="20000"/>
          </a:bodyPr>
          <a:lstStyle/>
          <a:p>
            <a:pPr>
              <a:lnSpc>
                <a:spcPct val="120000"/>
              </a:lnSpc>
            </a:pPr>
            <a:r>
              <a:rPr lang="en-CA" sz="2800" b="1" dirty="0"/>
              <a:t>Facebook vs. Pete Warden</a:t>
            </a:r>
          </a:p>
          <a:p>
            <a:pPr lvl="1">
              <a:lnSpc>
                <a:spcPct val="120000"/>
              </a:lnSpc>
            </a:pPr>
            <a:r>
              <a:rPr lang="en-CA" sz="2400" dirty="0"/>
              <a:t>Pete Warden scraped basic information from Facebook users’ profiles, to offer services to manage communication and networks.  </a:t>
            </a:r>
          </a:p>
          <a:p>
            <a:pPr lvl="1">
              <a:lnSpc>
                <a:spcPct val="120000"/>
              </a:lnSpc>
            </a:pPr>
            <a:r>
              <a:rPr lang="en-CA" sz="2400" dirty="0"/>
              <a:t>His process, according to him, was in line with </a:t>
            </a:r>
            <a:r>
              <a:rPr lang="en-CA" sz="2400" dirty="0" err="1"/>
              <a:t>robots.txt</a:t>
            </a:r>
            <a:r>
              <a:rPr lang="en-CA" sz="2400" dirty="0"/>
              <a:t>.</a:t>
            </a:r>
          </a:p>
          <a:p>
            <a:pPr lvl="1">
              <a:lnSpc>
                <a:spcPct val="120000"/>
              </a:lnSpc>
            </a:pPr>
            <a:r>
              <a:rPr lang="en-CA" sz="2400" dirty="0"/>
              <a:t>After his first blog post using the data he scraped from Facebook, he was asked to delete the data. </a:t>
            </a:r>
          </a:p>
          <a:p>
            <a:pPr lvl="1">
              <a:lnSpc>
                <a:spcPct val="120000"/>
              </a:lnSpc>
            </a:pPr>
            <a:r>
              <a:rPr lang="en-CA" sz="2400" dirty="0"/>
              <a:t>Facebook contends that </a:t>
            </a:r>
            <a:r>
              <a:rPr lang="en-CA" sz="2400" dirty="0" err="1"/>
              <a:t>robots.txt</a:t>
            </a:r>
            <a:r>
              <a:rPr lang="en-CA" sz="2400" dirty="0"/>
              <a:t> has no legal force and they could sue anyone for accessing their site even if they complied with the scraping instructions, that the only legal way to access any website with a crawler was to obtain prior written permission.</a:t>
            </a:r>
          </a:p>
          <a:p>
            <a:pPr lvl="1">
              <a:lnSpc>
                <a:spcPct val="120000"/>
              </a:lnSpc>
            </a:pPr>
            <a:r>
              <a:rPr lang="en-CA" sz="2400" b="1" dirty="0"/>
              <a:t>Your verdict?</a:t>
            </a:r>
          </a:p>
        </p:txBody>
      </p:sp>
    </p:spTree>
    <p:extLst>
      <p:ext uri="{BB962C8B-B14F-4D97-AF65-F5344CB8AC3E}">
        <p14:creationId xmlns:p14="http://schemas.microsoft.com/office/powerpoint/2010/main" val="253778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nvPr>
        </p:nvSpPr>
        <p:spPr/>
        <p:txBody>
          <a:bodyPr>
            <a:noAutofit/>
          </a:bodyPr>
          <a:lstStyle/>
          <a:p>
            <a:r>
              <a:rPr lang="en-CA" dirty="0"/>
              <a:t>Legal Cases – Web Scraping</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nvPr>
        </p:nvSpPr>
        <p:spPr/>
        <p:txBody>
          <a:bodyPr>
            <a:normAutofit/>
          </a:bodyPr>
          <a:lstStyle/>
          <a:p>
            <a:pPr>
              <a:lnSpc>
                <a:spcPct val="120000"/>
              </a:lnSpc>
            </a:pPr>
            <a:r>
              <a:rPr lang="en-CA" b="1" dirty="0"/>
              <a:t>United States vs Aaron Swartz</a:t>
            </a:r>
          </a:p>
          <a:p>
            <a:pPr lvl="1">
              <a:lnSpc>
                <a:spcPct val="120000"/>
              </a:lnSpc>
            </a:pPr>
            <a:r>
              <a:rPr lang="en-CA" dirty="0"/>
              <a:t>Swartz co-created RSS, markdown and </a:t>
            </a:r>
            <a:r>
              <a:rPr lang="en-CA" dirty="0" err="1"/>
              <a:t>Infogami</a:t>
            </a:r>
            <a:r>
              <a:rPr lang="en-CA" dirty="0"/>
              <a:t>.  </a:t>
            </a:r>
          </a:p>
          <a:p>
            <a:pPr lvl="1">
              <a:lnSpc>
                <a:spcPct val="120000"/>
              </a:lnSpc>
            </a:pPr>
            <a:r>
              <a:rPr lang="en-CA" dirty="0"/>
              <a:t>He was arrested in 2011 for having illegally downloaded millions of articles from the archives of JSTOR.</a:t>
            </a:r>
          </a:p>
          <a:p>
            <a:pPr lvl="1">
              <a:lnSpc>
                <a:spcPct val="120000"/>
              </a:lnSpc>
            </a:pPr>
            <a:r>
              <a:rPr lang="en-CA" dirty="0"/>
              <a:t>The case was dismissed after his suicide in January 2013.</a:t>
            </a:r>
          </a:p>
          <a:p>
            <a:pPr lvl="1">
              <a:lnSpc>
                <a:spcPct val="120000"/>
              </a:lnSpc>
            </a:pPr>
            <a:r>
              <a:rPr lang="en-CA" b="1" dirty="0"/>
              <a:t>Your verdict?</a:t>
            </a:r>
          </a:p>
        </p:txBody>
      </p:sp>
    </p:spTree>
    <p:extLst>
      <p:ext uri="{BB962C8B-B14F-4D97-AF65-F5344CB8AC3E}">
        <p14:creationId xmlns:p14="http://schemas.microsoft.com/office/powerpoint/2010/main" val="3127885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nvPr>
        </p:nvSpPr>
        <p:spPr/>
        <p:txBody>
          <a:bodyPr>
            <a:noAutofit/>
          </a:bodyPr>
          <a:lstStyle/>
          <a:p>
            <a:r>
              <a:rPr lang="en-CA" dirty="0"/>
              <a:t>Lessons Learned</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nvPr>
        </p:nvSpPr>
        <p:spPr/>
        <p:txBody>
          <a:bodyPr>
            <a:noAutofit/>
          </a:bodyPr>
          <a:lstStyle/>
          <a:p>
            <a:pPr lvl="0">
              <a:lnSpc>
                <a:spcPct val="100000"/>
              </a:lnSpc>
            </a:pPr>
            <a:r>
              <a:rPr lang="en-CA" dirty="0"/>
              <a:t>Not clear which scraping actions are illegal and which are legal. </a:t>
            </a:r>
          </a:p>
          <a:p>
            <a:pPr>
              <a:lnSpc>
                <a:spcPct val="100000"/>
              </a:lnSpc>
            </a:pPr>
            <a:endParaRPr lang="en-CA" sz="500" dirty="0"/>
          </a:p>
          <a:p>
            <a:pPr>
              <a:lnSpc>
                <a:spcPct val="100000"/>
              </a:lnSpc>
            </a:pPr>
            <a:r>
              <a:rPr lang="en-CA" dirty="0"/>
              <a:t>Re-publishing content for commercial purposes is considered more problematic than downloading pages for research/analysis.</a:t>
            </a:r>
          </a:p>
          <a:p>
            <a:pPr>
              <a:lnSpc>
                <a:spcPct val="100000"/>
              </a:lnSpc>
            </a:pPr>
            <a:endParaRPr lang="en-CA" sz="500" dirty="0"/>
          </a:p>
          <a:p>
            <a:pPr>
              <a:lnSpc>
                <a:spcPct val="100000"/>
              </a:lnSpc>
            </a:pPr>
            <a:r>
              <a:rPr lang="en-CA" b="1" dirty="0" err="1"/>
              <a:t>Robots.txt</a:t>
            </a:r>
            <a:r>
              <a:rPr lang="en-CA" b="1" dirty="0"/>
              <a:t>:</a:t>
            </a:r>
            <a:r>
              <a:rPr lang="en-CA" dirty="0"/>
              <a:t> </a:t>
            </a:r>
            <a:r>
              <a:rPr lang="en-CA" i="1" dirty="0">
                <a:latin typeface="Dagny OT" panose="020B0504020201020104" pitchFamily="34" charset="0"/>
              </a:rPr>
              <a:t>Robots Exclusion Protocol</a:t>
            </a:r>
            <a:r>
              <a:rPr lang="en-CA" dirty="0">
                <a:latin typeface="Dagny OT" panose="020B0504020201020104" pitchFamily="34" charset="0"/>
              </a:rPr>
              <a:t> </a:t>
            </a:r>
            <a:r>
              <a:rPr lang="en-CA" dirty="0"/>
              <a:t>is a file that tells scrapers what information on the site may be harvested.</a:t>
            </a:r>
          </a:p>
          <a:p>
            <a:pPr>
              <a:lnSpc>
                <a:spcPct val="100000"/>
              </a:lnSpc>
            </a:pPr>
            <a:r>
              <a:rPr lang="en-CA" sz="500" dirty="0"/>
              <a:t> </a:t>
            </a:r>
          </a:p>
          <a:p>
            <a:pPr>
              <a:lnSpc>
                <a:spcPct val="100000"/>
              </a:lnSpc>
            </a:pPr>
            <a:r>
              <a:rPr lang="en-CA" b="1" dirty="0"/>
              <a:t>Be friendly! </a:t>
            </a:r>
            <a:r>
              <a:rPr lang="en-CA" dirty="0"/>
              <a:t>Not everything that can be scraped requires to be scraped. Scraping programs should behave “nicely”, provide the data you seek, and be efficient, in this order.</a:t>
            </a:r>
          </a:p>
        </p:txBody>
      </p:sp>
    </p:spTree>
    <p:extLst>
      <p:ext uri="{BB962C8B-B14F-4D97-AF65-F5344CB8AC3E}">
        <p14:creationId xmlns:p14="http://schemas.microsoft.com/office/powerpoint/2010/main" val="2036152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normAutofit/>
          </a:bodyPr>
          <a:lstStyle/>
          <a:p>
            <a:r>
              <a:rPr lang="en-CA" dirty="0"/>
              <a:t>Web Data Scrapping Example – New Phone</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noAutofit/>
          </a:bodyPr>
          <a:lstStyle/>
          <a:p>
            <a:pPr>
              <a:lnSpc>
                <a:spcPct val="100000"/>
              </a:lnSpc>
            </a:pPr>
            <a:r>
              <a:rPr lang="en-CA" dirty="0"/>
              <a:t>Let’s say you want to know what people think of a new phone. Standard approach: market research (e.g. telephone survey, reward system, etc.)</a:t>
            </a:r>
          </a:p>
          <a:p>
            <a:pPr>
              <a:lnSpc>
                <a:spcPct val="100000"/>
              </a:lnSpc>
            </a:pPr>
            <a:endParaRPr lang="en-CA" sz="500" dirty="0"/>
          </a:p>
          <a:p>
            <a:pPr>
              <a:lnSpc>
                <a:spcPct val="100000"/>
              </a:lnSpc>
            </a:pPr>
            <a:r>
              <a:rPr lang="en-CA" b="1" dirty="0"/>
              <a:t>Pitfalls:</a:t>
            </a:r>
          </a:p>
          <a:p>
            <a:pPr lvl="1">
              <a:lnSpc>
                <a:spcPct val="100000"/>
              </a:lnSpc>
            </a:pPr>
            <a:r>
              <a:rPr lang="en-CA" dirty="0"/>
              <a:t>unrepresentative sample: the selected sample might not represent the intended population</a:t>
            </a:r>
          </a:p>
          <a:p>
            <a:pPr lvl="1">
              <a:lnSpc>
                <a:spcPct val="100000"/>
              </a:lnSpc>
            </a:pPr>
            <a:r>
              <a:rPr lang="en-CA" dirty="0"/>
              <a:t>systematic non-response: people who don’t like phone surveys might be less (or more) likely to dislike the new phone  </a:t>
            </a:r>
          </a:p>
          <a:p>
            <a:pPr lvl="1">
              <a:lnSpc>
                <a:spcPct val="100000"/>
              </a:lnSpc>
            </a:pPr>
            <a:r>
              <a:rPr lang="en-CA" dirty="0"/>
              <a:t>coverage error: people without a landline can’t be reached, say</a:t>
            </a:r>
          </a:p>
          <a:p>
            <a:pPr lvl="1">
              <a:lnSpc>
                <a:spcPct val="100000"/>
              </a:lnSpc>
            </a:pPr>
            <a:r>
              <a:rPr lang="en-CA" dirty="0"/>
              <a:t>measurement error: are the survey questions providing suitable info for the problem at hand?</a:t>
            </a:r>
          </a:p>
        </p:txBody>
      </p:sp>
    </p:spTree>
    <p:extLst>
      <p:ext uri="{BB962C8B-B14F-4D97-AF65-F5344CB8AC3E}">
        <p14:creationId xmlns:p14="http://schemas.microsoft.com/office/powerpoint/2010/main" val="2080698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4BE151-5204-5543-B9CF-348902A1D891}"/>
              </a:ext>
            </a:extLst>
          </p:cNvPr>
          <p:cNvPicPr>
            <a:picLocks noChangeAspect="1"/>
          </p:cNvPicPr>
          <p:nvPr/>
        </p:nvPicPr>
        <p:blipFill rotWithShape="1">
          <a:blip r:embed="rId2">
            <a:extLst>
              <a:ext uri="{28A0092B-C50C-407E-A947-70E740481C1C}">
                <a14:useLocalDpi xmlns:a14="http://schemas.microsoft.com/office/drawing/2010/main" val="0"/>
              </a:ext>
            </a:extLst>
          </a:blip>
          <a:srcRect b="35504"/>
          <a:stretch/>
        </p:blipFill>
        <p:spPr>
          <a:xfrm>
            <a:off x="335000" y="10632"/>
            <a:ext cx="6942963" cy="6783572"/>
          </a:xfrm>
          <a:prstGeom prst="rect">
            <a:avLst/>
          </a:prstGeom>
        </p:spPr>
      </p:pic>
      <p:pic>
        <p:nvPicPr>
          <p:cNvPr id="7" name="Picture 6">
            <a:extLst>
              <a:ext uri="{FF2B5EF4-FFF2-40B4-BE49-F238E27FC236}">
                <a16:creationId xmlns:a16="http://schemas.microsoft.com/office/drawing/2014/main" id="{CAC450FE-7F9A-6147-97D5-EBD66383C6AC}"/>
              </a:ext>
            </a:extLst>
          </p:cNvPr>
          <p:cNvPicPr>
            <a:picLocks noChangeAspect="1"/>
          </p:cNvPicPr>
          <p:nvPr/>
        </p:nvPicPr>
        <p:blipFill rotWithShape="1">
          <a:blip r:embed="rId3">
            <a:extLst>
              <a:ext uri="{28A0092B-C50C-407E-A947-70E740481C1C}">
                <a14:useLocalDpi xmlns:a14="http://schemas.microsoft.com/office/drawing/2010/main" val="0"/>
              </a:ext>
            </a:extLst>
          </a:blip>
          <a:srcRect r="18641" b="13827"/>
          <a:stretch/>
        </p:blipFill>
        <p:spPr>
          <a:xfrm>
            <a:off x="8316794" y="672288"/>
            <a:ext cx="2676156" cy="2013689"/>
          </a:xfrm>
          <a:prstGeom prst="rect">
            <a:avLst/>
          </a:prstGeom>
        </p:spPr>
      </p:pic>
      <p:grpSp>
        <p:nvGrpSpPr>
          <p:cNvPr id="8" name="Group 16">
            <a:extLst>
              <a:ext uri="{FF2B5EF4-FFF2-40B4-BE49-F238E27FC236}">
                <a16:creationId xmlns:a16="http://schemas.microsoft.com/office/drawing/2014/main" id="{10683789-0B32-2747-B43B-3E1F849D7599}"/>
              </a:ext>
            </a:extLst>
          </p:cNvPr>
          <p:cNvGrpSpPr>
            <a:grpSpLocks/>
          </p:cNvGrpSpPr>
          <p:nvPr/>
        </p:nvGrpSpPr>
        <p:grpSpPr bwMode="auto">
          <a:xfrm>
            <a:off x="-84802" y="47815"/>
            <a:ext cx="7284708" cy="487993"/>
            <a:chOff x="3573185" y="2616971"/>
            <a:chExt cx="1185350" cy="487904"/>
          </a:xfrm>
        </p:grpSpPr>
        <p:sp>
          <p:nvSpPr>
            <p:cNvPr id="9" name="Left Brace 8">
              <a:extLst>
                <a:ext uri="{FF2B5EF4-FFF2-40B4-BE49-F238E27FC236}">
                  <a16:creationId xmlns:a16="http://schemas.microsoft.com/office/drawing/2014/main" id="{5CBB1572-9D4F-AC41-84A7-C5AAC433EEE0}"/>
                </a:ext>
              </a:extLst>
            </p:cNvPr>
            <p:cNvSpPr/>
            <p:nvPr/>
          </p:nvSpPr>
          <p:spPr>
            <a:xfrm rot="5400000" flipV="1">
              <a:off x="4092848" y="2501899"/>
              <a:ext cx="146023"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sz="2000" dirty="0">
                <a:latin typeface="Dagny OT" panose="020B0504020201020104" pitchFamily="34" charset="77"/>
              </a:endParaRPr>
            </a:p>
          </p:txBody>
        </p:sp>
        <p:sp>
          <p:nvSpPr>
            <p:cNvPr id="10" name="TextBox 16">
              <a:extLst>
                <a:ext uri="{FF2B5EF4-FFF2-40B4-BE49-F238E27FC236}">
                  <a16:creationId xmlns:a16="http://schemas.microsoft.com/office/drawing/2014/main" id="{C300E5AC-D6C2-E545-8D2F-527C3B288C43}"/>
                </a:ext>
              </a:extLst>
            </p:cNvPr>
            <p:cNvSpPr txBox="1">
              <a:spLocks noChangeArrowheads="1"/>
            </p:cNvSpPr>
            <p:nvPr/>
          </p:nvSpPr>
          <p:spPr bwMode="auto">
            <a:xfrm>
              <a:off x="3573185" y="2616971"/>
              <a:ext cx="1185350" cy="400037"/>
            </a:xfrm>
            <a:prstGeom prst="rect">
              <a:avLst/>
            </a:prstGeom>
            <a:noFill/>
            <a:ln w="9525">
              <a:noFill/>
              <a:miter lim="800000"/>
              <a:headEnd/>
              <a:tailEnd/>
            </a:ln>
          </p:spPr>
          <p:txBody>
            <a:bodyPr wrap="square">
              <a:spAutoFit/>
            </a:bodyPr>
            <a:lstStyle/>
            <a:p>
              <a:pPr algn="ctr"/>
              <a:r>
                <a:rPr lang="en-CA" sz="2000" dirty="0" err="1">
                  <a:solidFill>
                    <a:srgbClr val="C00000"/>
                  </a:solidFill>
                  <a:latin typeface="Dagny OT" panose="020B0504020201020104" pitchFamily="34" charset="77"/>
                </a:rPr>
                <a:t>cqads.carleton.ca</a:t>
              </a:r>
              <a:r>
                <a:rPr lang="en-CA" sz="2000" dirty="0">
                  <a:solidFill>
                    <a:srgbClr val="C00000"/>
                  </a:solidFill>
                  <a:latin typeface="Dagny OT" panose="020B0504020201020104" pitchFamily="34" charset="77"/>
                </a:rPr>
                <a:t>/</a:t>
              </a:r>
              <a:r>
                <a:rPr lang="en-CA" sz="2000" dirty="0" err="1">
                  <a:solidFill>
                    <a:srgbClr val="C00000"/>
                  </a:solidFill>
                  <a:latin typeface="Dagny OT" panose="020B0504020201020104" pitchFamily="34" charset="77"/>
                </a:rPr>
                <a:t>robots.txt</a:t>
              </a:r>
              <a:endParaRPr lang="en-CA" sz="2000" dirty="0">
                <a:solidFill>
                  <a:srgbClr val="C00000"/>
                </a:solidFill>
                <a:latin typeface="Dagny OT" panose="020B0504020201020104" pitchFamily="34" charset="77"/>
              </a:endParaRPr>
            </a:p>
          </p:txBody>
        </p:sp>
      </p:grpSp>
      <p:grpSp>
        <p:nvGrpSpPr>
          <p:cNvPr id="11" name="Group 16">
            <a:extLst>
              <a:ext uri="{FF2B5EF4-FFF2-40B4-BE49-F238E27FC236}">
                <a16:creationId xmlns:a16="http://schemas.microsoft.com/office/drawing/2014/main" id="{FB6EFBDD-F3DA-8F4E-ABAE-A3E4E78BA476}"/>
              </a:ext>
            </a:extLst>
          </p:cNvPr>
          <p:cNvGrpSpPr>
            <a:grpSpLocks/>
          </p:cNvGrpSpPr>
          <p:nvPr/>
        </p:nvGrpSpPr>
        <p:grpSpPr bwMode="auto">
          <a:xfrm>
            <a:off x="7278643" y="2697999"/>
            <a:ext cx="4667693" cy="534914"/>
            <a:chOff x="3567135" y="2958852"/>
            <a:chExt cx="1185350" cy="534816"/>
          </a:xfrm>
        </p:grpSpPr>
        <p:sp>
          <p:nvSpPr>
            <p:cNvPr id="12" name="Left Brace 11">
              <a:extLst>
                <a:ext uri="{FF2B5EF4-FFF2-40B4-BE49-F238E27FC236}">
                  <a16:creationId xmlns:a16="http://schemas.microsoft.com/office/drawing/2014/main" id="{39E7FB09-3FE3-3A4C-A339-6CB8E391E3A6}"/>
                </a:ext>
              </a:extLst>
            </p:cNvPr>
            <p:cNvSpPr/>
            <p:nvPr/>
          </p:nvSpPr>
          <p:spPr>
            <a:xfrm rot="16200000" flipV="1">
              <a:off x="4092848" y="2501899"/>
              <a:ext cx="146023"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sz="2000" dirty="0">
                <a:latin typeface="Dagny OT" panose="020B0504020201020104" pitchFamily="34" charset="77"/>
              </a:endParaRPr>
            </a:p>
          </p:txBody>
        </p:sp>
        <p:sp>
          <p:nvSpPr>
            <p:cNvPr id="13" name="TextBox 16">
              <a:extLst>
                <a:ext uri="{FF2B5EF4-FFF2-40B4-BE49-F238E27FC236}">
                  <a16:creationId xmlns:a16="http://schemas.microsoft.com/office/drawing/2014/main" id="{78E77E46-8127-6440-AA7F-DB0C8CB0A6CE}"/>
                </a:ext>
              </a:extLst>
            </p:cNvPr>
            <p:cNvSpPr txBox="1">
              <a:spLocks noChangeArrowheads="1"/>
            </p:cNvSpPr>
            <p:nvPr/>
          </p:nvSpPr>
          <p:spPr bwMode="auto">
            <a:xfrm>
              <a:off x="3567135" y="3093631"/>
              <a:ext cx="1185350" cy="400037"/>
            </a:xfrm>
            <a:prstGeom prst="rect">
              <a:avLst/>
            </a:prstGeom>
            <a:noFill/>
            <a:ln w="9525">
              <a:noFill/>
              <a:miter lim="800000"/>
              <a:headEnd/>
              <a:tailEnd/>
            </a:ln>
          </p:spPr>
          <p:txBody>
            <a:bodyPr wrap="square">
              <a:spAutoFit/>
            </a:bodyPr>
            <a:lstStyle/>
            <a:p>
              <a:pPr algn="ctr"/>
              <a:r>
                <a:rPr lang="en-CA" sz="2000" dirty="0" err="1">
                  <a:solidFill>
                    <a:srgbClr val="C00000"/>
                  </a:solidFill>
                  <a:latin typeface="Dagny OT" panose="020B0504020201020104" pitchFamily="34" charset="77"/>
                </a:rPr>
                <a:t>theweathernetwork.com</a:t>
              </a:r>
              <a:r>
                <a:rPr lang="en-CA" sz="2000" dirty="0">
                  <a:solidFill>
                    <a:srgbClr val="C00000"/>
                  </a:solidFill>
                  <a:latin typeface="Dagny OT" panose="020B0504020201020104" pitchFamily="34" charset="77"/>
                </a:rPr>
                <a:t>/</a:t>
              </a:r>
              <a:r>
                <a:rPr lang="en-CA" sz="2000" dirty="0" err="1">
                  <a:solidFill>
                    <a:srgbClr val="C00000"/>
                  </a:solidFill>
                  <a:latin typeface="Dagny OT" panose="020B0504020201020104" pitchFamily="34" charset="77"/>
                </a:rPr>
                <a:t>robots.txt</a:t>
              </a:r>
              <a:endParaRPr lang="en-CA" sz="2000" dirty="0">
                <a:solidFill>
                  <a:srgbClr val="C00000"/>
                </a:solidFill>
                <a:latin typeface="Dagny OT" panose="020B0504020201020104" pitchFamily="34" charset="77"/>
              </a:endParaRPr>
            </a:p>
          </p:txBody>
        </p:sp>
      </p:grpSp>
      <p:pic>
        <p:nvPicPr>
          <p:cNvPr id="15" name="Picture 14">
            <a:extLst>
              <a:ext uri="{FF2B5EF4-FFF2-40B4-BE49-F238E27FC236}">
                <a16:creationId xmlns:a16="http://schemas.microsoft.com/office/drawing/2014/main" id="{08437839-0668-244E-92CD-C60C1D386D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24307" y="4889352"/>
            <a:ext cx="1676400" cy="673100"/>
          </a:xfrm>
          <a:prstGeom prst="rect">
            <a:avLst/>
          </a:prstGeom>
        </p:spPr>
      </p:pic>
      <p:grpSp>
        <p:nvGrpSpPr>
          <p:cNvPr id="16" name="Group 16">
            <a:extLst>
              <a:ext uri="{FF2B5EF4-FFF2-40B4-BE49-F238E27FC236}">
                <a16:creationId xmlns:a16="http://schemas.microsoft.com/office/drawing/2014/main" id="{FD9D0CB9-242D-FE41-8606-56246A552330}"/>
              </a:ext>
            </a:extLst>
          </p:cNvPr>
          <p:cNvGrpSpPr>
            <a:grpSpLocks/>
          </p:cNvGrpSpPr>
          <p:nvPr/>
        </p:nvGrpSpPr>
        <p:grpSpPr bwMode="auto">
          <a:xfrm>
            <a:off x="7240771" y="5562454"/>
            <a:ext cx="2108495" cy="534914"/>
            <a:chOff x="3567135" y="2958852"/>
            <a:chExt cx="1185350" cy="534816"/>
          </a:xfrm>
        </p:grpSpPr>
        <p:sp>
          <p:nvSpPr>
            <p:cNvPr id="17" name="Left Brace 16">
              <a:extLst>
                <a:ext uri="{FF2B5EF4-FFF2-40B4-BE49-F238E27FC236}">
                  <a16:creationId xmlns:a16="http://schemas.microsoft.com/office/drawing/2014/main" id="{FA5625B4-F8C7-3E47-9315-644BE012C13C}"/>
                </a:ext>
              </a:extLst>
            </p:cNvPr>
            <p:cNvSpPr/>
            <p:nvPr/>
          </p:nvSpPr>
          <p:spPr>
            <a:xfrm rot="16200000" flipV="1">
              <a:off x="4092848" y="2501899"/>
              <a:ext cx="146023"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sz="2000" dirty="0">
                <a:latin typeface="Dagny OT" panose="020B0504020201020104" pitchFamily="34" charset="77"/>
              </a:endParaRPr>
            </a:p>
          </p:txBody>
        </p:sp>
        <p:sp>
          <p:nvSpPr>
            <p:cNvPr id="18" name="TextBox 16">
              <a:extLst>
                <a:ext uri="{FF2B5EF4-FFF2-40B4-BE49-F238E27FC236}">
                  <a16:creationId xmlns:a16="http://schemas.microsoft.com/office/drawing/2014/main" id="{55C9350E-15A7-FE46-88FD-F3CE1DE8F14F}"/>
                </a:ext>
              </a:extLst>
            </p:cNvPr>
            <p:cNvSpPr txBox="1">
              <a:spLocks noChangeArrowheads="1"/>
            </p:cNvSpPr>
            <p:nvPr/>
          </p:nvSpPr>
          <p:spPr bwMode="auto">
            <a:xfrm>
              <a:off x="3567135" y="3093631"/>
              <a:ext cx="1185350" cy="400037"/>
            </a:xfrm>
            <a:prstGeom prst="rect">
              <a:avLst/>
            </a:prstGeom>
            <a:noFill/>
            <a:ln w="9525">
              <a:noFill/>
              <a:miter lim="800000"/>
              <a:headEnd/>
              <a:tailEnd/>
            </a:ln>
          </p:spPr>
          <p:txBody>
            <a:bodyPr wrap="square">
              <a:spAutoFit/>
            </a:bodyPr>
            <a:lstStyle/>
            <a:p>
              <a:pPr algn="ctr"/>
              <a:r>
                <a:rPr lang="en-CA" sz="2000" dirty="0" err="1">
                  <a:solidFill>
                    <a:srgbClr val="C00000"/>
                  </a:solidFill>
                  <a:latin typeface="Dagny OT" panose="020B0504020201020104" pitchFamily="34" charset="77"/>
                </a:rPr>
                <a:t>cfl.ca</a:t>
              </a:r>
              <a:r>
                <a:rPr lang="en-CA" sz="2000" dirty="0">
                  <a:solidFill>
                    <a:srgbClr val="C00000"/>
                  </a:solidFill>
                  <a:latin typeface="Dagny OT" panose="020B0504020201020104" pitchFamily="34" charset="77"/>
                </a:rPr>
                <a:t>/</a:t>
              </a:r>
              <a:r>
                <a:rPr lang="en-CA" sz="2000" dirty="0" err="1">
                  <a:solidFill>
                    <a:srgbClr val="C00000"/>
                  </a:solidFill>
                  <a:latin typeface="Dagny OT" panose="020B0504020201020104" pitchFamily="34" charset="77"/>
                </a:rPr>
                <a:t>robots.txt</a:t>
              </a:r>
              <a:endParaRPr lang="en-CA" sz="2000" dirty="0">
                <a:solidFill>
                  <a:srgbClr val="C00000"/>
                </a:solidFill>
                <a:latin typeface="Dagny OT" panose="020B0504020201020104" pitchFamily="34" charset="77"/>
              </a:endParaRPr>
            </a:p>
          </p:txBody>
        </p:sp>
      </p:grpSp>
      <p:sp>
        <p:nvSpPr>
          <p:cNvPr id="20" name="Rectangle 19">
            <a:extLst>
              <a:ext uri="{FF2B5EF4-FFF2-40B4-BE49-F238E27FC236}">
                <a16:creationId xmlns:a16="http://schemas.microsoft.com/office/drawing/2014/main" id="{8BC9D24B-C9A5-9942-B92D-0FE2E5436D81}"/>
              </a:ext>
            </a:extLst>
          </p:cNvPr>
          <p:cNvSpPr/>
          <p:nvPr/>
        </p:nvSpPr>
        <p:spPr>
          <a:xfrm>
            <a:off x="7199901" y="191069"/>
            <a:ext cx="4691510" cy="4812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476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Contact Data Providers</a:t>
            </a:r>
          </a:p>
        </p:txBody>
      </p:sp>
      <p:sp>
        <p:nvSpPr>
          <p:cNvPr id="3" name="Content Placeholder 2"/>
          <p:cNvSpPr>
            <a:spLocks noGrp="1"/>
          </p:cNvSpPr>
          <p:nvPr>
            <p:ph idx="1"/>
          </p:nvPr>
        </p:nvSpPr>
        <p:spPr/>
        <p:txBody>
          <a:bodyPr/>
          <a:lstStyle/>
          <a:p>
            <a:pPr lvl="0">
              <a:lnSpc>
                <a:spcPct val="100000"/>
              </a:lnSpc>
            </a:pPr>
            <a:r>
              <a:rPr lang="en-CA" dirty="0"/>
              <a:t>Any data accessed by HTTP forms is stored in some sort of database.  </a:t>
            </a:r>
          </a:p>
          <a:p>
            <a:pPr lvl="0">
              <a:lnSpc>
                <a:spcPct val="100000"/>
              </a:lnSpc>
            </a:pPr>
            <a:endParaRPr lang="en-CA" sz="500" dirty="0"/>
          </a:p>
          <a:p>
            <a:pPr lvl="0">
              <a:lnSpc>
                <a:spcPct val="100000"/>
              </a:lnSpc>
            </a:pPr>
            <a:r>
              <a:rPr lang="en-CA" dirty="0"/>
              <a:t>Ask proprietors of the data first if they will grant access to the database or files.</a:t>
            </a:r>
          </a:p>
          <a:p>
            <a:pPr lvl="0">
              <a:lnSpc>
                <a:spcPct val="100000"/>
              </a:lnSpc>
            </a:pPr>
            <a:endParaRPr lang="en-CA" sz="500" dirty="0"/>
          </a:p>
          <a:p>
            <a:pPr lvl="0">
              <a:lnSpc>
                <a:spcPct val="100000"/>
              </a:lnSpc>
            </a:pPr>
            <a:r>
              <a:rPr lang="en-CA" dirty="0"/>
              <a:t>The larger the amount of data you want, </a:t>
            </a:r>
            <a:r>
              <a:rPr lang="en-CA" b="1" dirty="0"/>
              <a:t>the better it is for both parties to communicate before starting to harvest data</a:t>
            </a:r>
            <a:r>
              <a:rPr lang="en-CA" dirty="0"/>
              <a:t>. </a:t>
            </a:r>
          </a:p>
          <a:p>
            <a:pPr lvl="0">
              <a:lnSpc>
                <a:spcPct val="100000"/>
              </a:lnSpc>
            </a:pPr>
            <a:endParaRPr lang="en-CA" sz="500" dirty="0"/>
          </a:p>
          <a:p>
            <a:pPr lvl="0">
              <a:lnSpc>
                <a:spcPct val="100000"/>
              </a:lnSpc>
            </a:pPr>
            <a:r>
              <a:rPr lang="en-CA" dirty="0"/>
              <a:t>For small amounts of data, that’s less important. </a:t>
            </a:r>
          </a:p>
        </p:txBody>
      </p:sp>
    </p:spTree>
    <p:extLst>
      <p:ext uri="{BB962C8B-B14F-4D97-AF65-F5344CB8AC3E}">
        <p14:creationId xmlns:p14="http://schemas.microsoft.com/office/powerpoint/2010/main" val="4220005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CA" dirty="0"/>
              <a:t>Scraping Do’s and </a:t>
            </a:r>
            <a:r>
              <a:rPr lang="en-CA" dirty="0" err="1"/>
              <a:t>Don’t’s</a:t>
            </a:r>
            <a:endParaRPr lang="en-CA" dirty="0"/>
          </a:p>
        </p:txBody>
      </p:sp>
      <p:sp>
        <p:nvSpPr>
          <p:cNvPr id="3" name="Content Placeholder 2"/>
          <p:cNvSpPr>
            <a:spLocks noGrp="1"/>
          </p:cNvSpPr>
          <p:nvPr>
            <p:ph idx="1"/>
          </p:nvPr>
        </p:nvSpPr>
        <p:spPr/>
        <p:txBody>
          <a:bodyPr>
            <a:normAutofit/>
          </a:bodyPr>
          <a:lstStyle/>
          <a:p>
            <a:pPr lvl="0">
              <a:lnSpc>
                <a:spcPct val="120000"/>
              </a:lnSpc>
            </a:pPr>
            <a:r>
              <a:rPr lang="en-CA" b="1" dirty="0"/>
              <a:t>1. Stay identifiable</a:t>
            </a:r>
          </a:p>
          <a:p>
            <a:pPr lvl="0">
              <a:lnSpc>
                <a:spcPct val="120000"/>
              </a:lnSpc>
            </a:pPr>
            <a:endParaRPr lang="en-CA" sz="500" dirty="0"/>
          </a:p>
          <a:p>
            <a:pPr lvl="0">
              <a:lnSpc>
                <a:spcPct val="120000"/>
              </a:lnSpc>
            </a:pPr>
            <a:r>
              <a:rPr lang="en-CA" b="1" dirty="0"/>
              <a:t>2. Reduce traffic</a:t>
            </a:r>
          </a:p>
          <a:p>
            <a:pPr lvl="1">
              <a:lnSpc>
                <a:spcPct val="120000"/>
              </a:lnSpc>
            </a:pPr>
            <a:r>
              <a:rPr lang="en-CA" dirty="0"/>
              <a:t>Accept compressed files</a:t>
            </a:r>
          </a:p>
          <a:p>
            <a:pPr lvl="1">
              <a:lnSpc>
                <a:spcPct val="120000"/>
              </a:lnSpc>
            </a:pPr>
            <a:r>
              <a:rPr lang="en-CA" dirty="0"/>
              <a:t>If scraping the same resources multiple times, check first if it has changed before accessing again</a:t>
            </a:r>
          </a:p>
          <a:p>
            <a:pPr lvl="1">
              <a:lnSpc>
                <a:spcPct val="120000"/>
              </a:lnSpc>
            </a:pPr>
            <a:r>
              <a:rPr lang="en-CA" dirty="0"/>
              <a:t>Retrieve only parts of a file</a:t>
            </a:r>
          </a:p>
        </p:txBody>
      </p:sp>
    </p:spTree>
    <p:extLst>
      <p:ext uri="{BB962C8B-B14F-4D97-AF65-F5344CB8AC3E}">
        <p14:creationId xmlns:p14="http://schemas.microsoft.com/office/powerpoint/2010/main" val="184767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CA" dirty="0"/>
              <a:t>Scraping Do’s and </a:t>
            </a:r>
            <a:r>
              <a:rPr lang="en-CA" dirty="0" err="1"/>
              <a:t>Don’t’s</a:t>
            </a:r>
            <a:endParaRPr lang="en-CA" dirty="0"/>
          </a:p>
        </p:txBody>
      </p:sp>
      <p:sp>
        <p:nvSpPr>
          <p:cNvPr id="3" name="Content Placeholder 2"/>
          <p:cNvSpPr>
            <a:spLocks noGrp="1"/>
          </p:cNvSpPr>
          <p:nvPr>
            <p:ph idx="1"/>
          </p:nvPr>
        </p:nvSpPr>
        <p:spPr/>
        <p:txBody>
          <a:bodyPr>
            <a:normAutofit fontScale="85000" lnSpcReduction="20000"/>
          </a:bodyPr>
          <a:lstStyle/>
          <a:p>
            <a:pPr lvl="0">
              <a:lnSpc>
                <a:spcPct val="120000"/>
              </a:lnSpc>
            </a:pPr>
            <a:r>
              <a:rPr lang="en-CA" sz="2800" b="1" dirty="0"/>
              <a:t>3. Do not bother server with multiple requests</a:t>
            </a:r>
          </a:p>
          <a:p>
            <a:pPr lvl="1">
              <a:lnSpc>
                <a:spcPct val="120000"/>
              </a:lnSpc>
            </a:pPr>
            <a:r>
              <a:rPr lang="en-CA" sz="2400" dirty="0"/>
              <a:t>Many requests per second can bring smaller servers down</a:t>
            </a:r>
          </a:p>
          <a:p>
            <a:pPr lvl="1">
              <a:lnSpc>
                <a:spcPct val="120000"/>
              </a:lnSpc>
            </a:pPr>
            <a:r>
              <a:rPr lang="en-CA" sz="2400" dirty="0"/>
              <a:t>Webmasters may block you if your scraper behaves this way</a:t>
            </a:r>
          </a:p>
          <a:p>
            <a:pPr lvl="1">
              <a:lnSpc>
                <a:spcPct val="120000"/>
              </a:lnSpc>
            </a:pPr>
            <a:r>
              <a:rPr lang="en-CA" sz="2400" dirty="0"/>
              <a:t>One or two request per second is fine</a:t>
            </a:r>
          </a:p>
          <a:p>
            <a:pPr lvl="0">
              <a:lnSpc>
                <a:spcPct val="120000"/>
              </a:lnSpc>
            </a:pPr>
            <a:endParaRPr lang="en-CA" sz="600" dirty="0"/>
          </a:p>
          <a:p>
            <a:pPr lvl="0">
              <a:lnSpc>
                <a:spcPct val="120000"/>
              </a:lnSpc>
            </a:pPr>
            <a:r>
              <a:rPr lang="en-CA" sz="2800" b="1" dirty="0"/>
              <a:t>4. Write modest scraper (efficient and polite)</a:t>
            </a:r>
          </a:p>
          <a:p>
            <a:pPr lvl="1">
              <a:lnSpc>
                <a:spcPct val="120000"/>
              </a:lnSpc>
            </a:pPr>
            <a:r>
              <a:rPr lang="en-CA" sz="2400" dirty="0"/>
              <a:t>No reason to scrape pages daily or repeat same task over and over; make your scraper as efficient as possible</a:t>
            </a:r>
          </a:p>
          <a:p>
            <a:pPr lvl="1">
              <a:lnSpc>
                <a:spcPct val="120000"/>
              </a:lnSpc>
            </a:pPr>
            <a:r>
              <a:rPr lang="en-CA" sz="2400" dirty="0"/>
              <a:t>Do not over-scrape pages</a:t>
            </a:r>
          </a:p>
          <a:p>
            <a:pPr lvl="1">
              <a:lnSpc>
                <a:spcPct val="120000"/>
              </a:lnSpc>
            </a:pPr>
            <a:r>
              <a:rPr lang="en-CA" sz="2400" dirty="0"/>
              <a:t>Select resources you want to use and leave the rest untouched</a:t>
            </a:r>
          </a:p>
        </p:txBody>
      </p:sp>
    </p:spTree>
    <p:extLst>
      <p:ext uri="{BB962C8B-B14F-4D97-AF65-F5344CB8AC3E}">
        <p14:creationId xmlns:p14="http://schemas.microsoft.com/office/powerpoint/2010/main" val="863584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nvPr>
        </p:nvSpPr>
        <p:spPr/>
        <p:txBody>
          <a:bodyPr/>
          <a:lstStyle/>
          <a:p>
            <a:r>
              <a:rPr lang="en-US" dirty="0"/>
              <a:t>Developer Tools</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nvPr>
        </p:nvSpPr>
        <p:spPr/>
        <p:txBody>
          <a:bodyPr/>
          <a:lstStyle/>
          <a:p>
            <a:pPr algn="just"/>
            <a:r>
              <a:rPr lang="en-CA" dirty="0"/>
              <a:t>Developer tools allow us (among other things) to see the correspondence between the HTML code for a page, and the rendered version we see in the browser. </a:t>
            </a:r>
          </a:p>
          <a:p>
            <a:endParaRPr lang="en-CA" sz="500" dirty="0"/>
          </a:p>
          <a:p>
            <a:r>
              <a:rPr lang="en-CA" dirty="0"/>
              <a:t>Unlike “View Source”, developer tools shows the </a:t>
            </a:r>
            <a:r>
              <a:rPr lang="en-CA" i="1" dirty="0"/>
              <a:t>dynamic</a:t>
            </a:r>
            <a:r>
              <a:rPr lang="en-CA" dirty="0"/>
              <a:t> version of the HTML (i.e. the HTML is shown with any changes made by JavaScript since the page was first received).</a:t>
            </a:r>
          </a:p>
          <a:p>
            <a:endParaRPr lang="en-US" sz="500" dirty="0"/>
          </a:p>
          <a:p>
            <a:r>
              <a:rPr lang="en-US" dirty="0"/>
              <a:t>Inspecting a page’s various elements and discovering where they reside in the HTML file is crucial to efficient web scraping. </a:t>
            </a:r>
          </a:p>
        </p:txBody>
      </p:sp>
    </p:spTree>
    <p:extLst>
      <p:ext uri="{BB962C8B-B14F-4D97-AF65-F5344CB8AC3E}">
        <p14:creationId xmlns:p14="http://schemas.microsoft.com/office/powerpoint/2010/main" val="2031351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nvPr>
        </p:nvSpPr>
        <p:spPr/>
        <p:txBody>
          <a:bodyPr/>
          <a:lstStyle/>
          <a:p>
            <a:r>
              <a:rPr lang="en-US" dirty="0"/>
              <a:t>Developer Tools</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nvPr>
        </p:nvSpPr>
        <p:spPr/>
        <p:txBody>
          <a:bodyPr/>
          <a:lstStyle/>
          <a:p>
            <a:r>
              <a:rPr lang="en-CA" b="1" dirty="0"/>
              <a:t>Firefox</a:t>
            </a:r>
          </a:p>
          <a:p>
            <a:pPr lvl="1"/>
            <a:r>
              <a:rPr lang="en-CA" dirty="0"/>
              <a:t>right click page → Inspect Element</a:t>
            </a:r>
          </a:p>
          <a:p>
            <a:endParaRPr lang="en-CA" sz="500" b="1" dirty="0"/>
          </a:p>
          <a:p>
            <a:r>
              <a:rPr lang="en-CA" b="1" dirty="0"/>
              <a:t>Safari</a:t>
            </a:r>
          </a:p>
          <a:p>
            <a:pPr lvl="1"/>
            <a:r>
              <a:rPr lang="en-CA" dirty="0"/>
              <a:t>Safari → Preferences → Advanced → Show Develop Menu in Menu Bar </a:t>
            </a:r>
          </a:p>
          <a:p>
            <a:pPr lvl="1"/>
            <a:r>
              <a:rPr lang="en-CA" dirty="0"/>
              <a:t>Develop → Show Web Inspector</a:t>
            </a:r>
          </a:p>
          <a:p>
            <a:endParaRPr lang="en-CA" sz="500" b="1" dirty="0"/>
          </a:p>
          <a:p>
            <a:r>
              <a:rPr lang="en-CA" b="1" dirty="0"/>
              <a:t>Chrome</a:t>
            </a:r>
            <a:r>
              <a:rPr lang="en-CA" dirty="0"/>
              <a:t> </a:t>
            </a:r>
          </a:p>
          <a:p>
            <a:pPr lvl="1"/>
            <a:r>
              <a:rPr lang="en-CA" dirty="0"/>
              <a:t>right click page → Inspect</a:t>
            </a:r>
          </a:p>
        </p:txBody>
      </p:sp>
    </p:spTree>
    <p:extLst>
      <p:ext uri="{BB962C8B-B14F-4D97-AF65-F5344CB8AC3E}">
        <p14:creationId xmlns:p14="http://schemas.microsoft.com/office/powerpoint/2010/main" val="3937629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598B860-FB48-604D-B506-44C775747372}"/>
              </a:ext>
            </a:extLst>
          </p:cNvPr>
          <p:cNvSpPr/>
          <p:nvPr/>
        </p:nvSpPr>
        <p:spPr>
          <a:xfrm>
            <a:off x="259307" y="191069"/>
            <a:ext cx="11627893" cy="66669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541" y="0"/>
            <a:ext cx="11112919" cy="6945574"/>
          </a:xfrm>
          <a:prstGeom prst="rect">
            <a:avLst/>
          </a:prstGeom>
        </p:spPr>
      </p:pic>
    </p:spTree>
    <p:extLst>
      <p:ext uri="{BB962C8B-B14F-4D97-AF65-F5344CB8AC3E}">
        <p14:creationId xmlns:p14="http://schemas.microsoft.com/office/powerpoint/2010/main" val="4268035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B6828B8-B270-D441-A5C8-ECA873547026}"/>
              </a:ext>
            </a:extLst>
          </p:cNvPr>
          <p:cNvSpPr/>
          <p:nvPr/>
        </p:nvSpPr>
        <p:spPr>
          <a:xfrm>
            <a:off x="259307" y="191069"/>
            <a:ext cx="11627893" cy="66669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99" y="0"/>
            <a:ext cx="10972802" cy="6858000"/>
          </a:xfrm>
          <a:prstGeom prst="rect">
            <a:avLst/>
          </a:prstGeom>
        </p:spPr>
      </p:pic>
    </p:spTree>
    <p:extLst>
      <p:ext uri="{BB962C8B-B14F-4D97-AF65-F5344CB8AC3E}">
        <p14:creationId xmlns:p14="http://schemas.microsoft.com/office/powerpoint/2010/main" val="3579041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XPath</a:t>
            </a:r>
          </a:p>
        </p:txBody>
      </p:sp>
      <p:sp>
        <p:nvSpPr>
          <p:cNvPr id="3" name="Content Placeholder 2"/>
          <p:cNvSpPr>
            <a:spLocks noGrp="1"/>
          </p:cNvSpPr>
          <p:nvPr>
            <p:ph idx="1"/>
          </p:nvPr>
        </p:nvSpPr>
        <p:spPr/>
        <p:txBody>
          <a:bodyPr>
            <a:normAutofit fontScale="92500" lnSpcReduction="20000"/>
          </a:bodyPr>
          <a:lstStyle/>
          <a:p>
            <a:pPr>
              <a:lnSpc>
                <a:spcPct val="110000"/>
              </a:lnSpc>
            </a:pPr>
            <a:r>
              <a:rPr lang="en-CA" sz="2600" b="1" dirty="0"/>
              <a:t>XPath</a:t>
            </a:r>
            <a:r>
              <a:rPr lang="en-CA" sz="2600" dirty="0"/>
              <a:t> is a query (domain-specific) language</a:t>
            </a:r>
          </a:p>
          <a:p>
            <a:pPr lvl="1">
              <a:lnSpc>
                <a:spcPct val="110000"/>
              </a:lnSpc>
            </a:pPr>
            <a:r>
              <a:rPr lang="en-CA" sz="2200" dirty="0"/>
              <a:t>Used to select specific pieces of information from marked-up documents such as HTML, XML or variants such as SVG, RSS</a:t>
            </a:r>
          </a:p>
          <a:p>
            <a:pPr lvl="1">
              <a:lnSpc>
                <a:spcPct val="110000"/>
              </a:lnSpc>
            </a:pPr>
            <a:r>
              <a:rPr lang="en-CA" sz="2200" dirty="0"/>
              <a:t>Information stored in marked-up documents needs to be converted into formats suitable for processing and statistical analysis</a:t>
            </a:r>
          </a:p>
          <a:p>
            <a:pPr lvl="1">
              <a:lnSpc>
                <a:spcPct val="110000"/>
              </a:lnSpc>
            </a:pPr>
            <a:r>
              <a:rPr lang="en-CA" sz="2200" dirty="0"/>
              <a:t>Implemented in R package </a:t>
            </a:r>
            <a:r>
              <a:rPr lang="en-CA" sz="2200" dirty="0">
                <a:latin typeface="Courier New" panose="02070309020205020404" pitchFamily="49" charset="0"/>
                <a:cs typeface="Courier New" panose="02070309020205020404" pitchFamily="49" charset="0"/>
              </a:rPr>
              <a:t>XML</a:t>
            </a:r>
          </a:p>
          <a:p>
            <a:pPr lvl="1">
              <a:lnSpc>
                <a:spcPct val="110000"/>
              </a:lnSpc>
            </a:pPr>
            <a:r>
              <a:rPr lang="en-CA" sz="2200" dirty="0"/>
              <a:t>Process steps:</a:t>
            </a:r>
          </a:p>
          <a:p>
            <a:pPr lvl="2" indent="0">
              <a:lnSpc>
                <a:spcPct val="110000"/>
              </a:lnSpc>
              <a:buNone/>
            </a:pPr>
            <a:r>
              <a:rPr lang="en-CA" sz="2200" dirty="0"/>
              <a:t>1. Specifying the data of interest</a:t>
            </a:r>
          </a:p>
          <a:p>
            <a:pPr lvl="2" indent="0">
              <a:lnSpc>
                <a:spcPct val="110000"/>
              </a:lnSpc>
              <a:buNone/>
            </a:pPr>
            <a:r>
              <a:rPr lang="en-CA" sz="2200" dirty="0"/>
              <a:t>2. Locating it in a specific document</a:t>
            </a:r>
          </a:p>
          <a:p>
            <a:pPr lvl="2" indent="0">
              <a:lnSpc>
                <a:spcPct val="110000"/>
              </a:lnSpc>
              <a:buNone/>
            </a:pPr>
            <a:r>
              <a:rPr lang="en-CA" sz="2200" dirty="0"/>
              <a:t>3. Tailoring a query to the document to extract the desired info.</a:t>
            </a:r>
          </a:p>
        </p:txBody>
      </p:sp>
    </p:spTree>
    <p:extLst>
      <p:ext uri="{BB962C8B-B14F-4D97-AF65-F5344CB8AC3E}">
        <p14:creationId xmlns:p14="http://schemas.microsoft.com/office/powerpoint/2010/main" val="3359024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nvPr>
        </p:nvPicPr>
        <p:blipFill rotWithShape="1">
          <a:blip r:embed="rId2" cstate="print">
            <a:extLst>
              <a:ext uri="{28A0092B-C50C-407E-A947-70E740481C1C}">
                <a14:useLocalDpi xmlns:a14="http://schemas.microsoft.com/office/drawing/2010/main" val="0"/>
              </a:ext>
            </a:extLst>
          </a:blip>
          <a:stretch/>
        </p:blipFill>
        <p:spPr>
          <a:xfrm>
            <a:off x="1726033" y="697247"/>
            <a:ext cx="8739935" cy="5463507"/>
          </a:xfrm>
        </p:spPr>
      </p:pic>
      <p:sp>
        <p:nvSpPr>
          <p:cNvPr id="3" name="Content Placeholder 2">
            <a:extLst>
              <a:ext uri="{FF2B5EF4-FFF2-40B4-BE49-F238E27FC236}">
                <a16:creationId xmlns:a16="http://schemas.microsoft.com/office/drawing/2014/main" id="{5A77D65D-F897-DE4E-865E-7A618505C80A}"/>
              </a:ext>
            </a:extLst>
          </p:cNvPr>
          <p:cNvSpPr txBox="1">
            <a:spLocks/>
          </p:cNvSpPr>
          <p:nvPr/>
        </p:nvSpPr>
        <p:spPr>
          <a:xfrm>
            <a:off x="3213275" y="-6824"/>
            <a:ext cx="8978725"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en-US" sz="1400" dirty="0">
                <a:solidFill>
                  <a:schemeClr val="tx2"/>
                </a:solidFill>
                <a:latin typeface="Dagny OT" panose="020B0504020201020104" pitchFamily="34" charset="77"/>
                <a:ea typeface="Helvetica Light" charset="0"/>
                <a:cs typeface="Helvetica Light" charset="0"/>
              </a:rPr>
              <a:t>[Automated Data Collection with R]</a:t>
            </a:r>
          </a:p>
        </p:txBody>
      </p:sp>
      <p:sp>
        <p:nvSpPr>
          <p:cNvPr id="2" name="Rectangle 1"/>
          <p:cNvSpPr/>
          <p:nvPr/>
        </p:nvSpPr>
        <p:spPr>
          <a:xfrm>
            <a:off x="4408679" y="4052020"/>
            <a:ext cx="3374642" cy="461665"/>
          </a:xfrm>
          <a:prstGeom prst="rect">
            <a:avLst/>
          </a:prstGeom>
        </p:spPr>
        <p:txBody>
          <a:bodyPr wrap="none">
            <a:spAutoFit/>
          </a:bodyPr>
          <a:lstStyle/>
          <a:p>
            <a:r>
              <a:rPr lang="en-CA" sz="2400" b="1" dirty="0">
                <a:solidFill>
                  <a:schemeClr val="tx2"/>
                </a:solidFill>
                <a:latin typeface="Dagny OT" panose="020B0504020201020104" pitchFamily="34" charset="77"/>
                <a:cs typeface="Helvetica" panose="020B0604020202020204" pitchFamily="34" charset="0"/>
              </a:rPr>
              <a:t>Notebook:</a:t>
            </a:r>
            <a:r>
              <a:rPr lang="en-CA" sz="2400" dirty="0">
                <a:solidFill>
                  <a:schemeClr val="tx2"/>
                </a:solidFill>
                <a:latin typeface="Dagny OT" panose="020B0504020201020104" pitchFamily="34" charset="77"/>
                <a:cs typeface="Helvetica" panose="020B0604020202020204" pitchFamily="34" charset="0"/>
              </a:rPr>
              <a:t> XPath Basics</a:t>
            </a:r>
            <a:endParaRPr lang="en-US" sz="2400" dirty="0">
              <a:solidFill>
                <a:schemeClr val="tx2"/>
              </a:solidFill>
              <a:latin typeface="Dagny OT" panose="020B0504020201020104" pitchFamily="34" charset="77"/>
              <a:cs typeface="Helvetica" panose="020B0604020202020204" pitchFamily="34" charset="0"/>
            </a:endParaRPr>
          </a:p>
        </p:txBody>
      </p:sp>
    </p:spTree>
    <p:extLst>
      <p:ext uri="{BB962C8B-B14F-4D97-AF65-F5344CB8AC3E}">
        <p14:creationId xmlns:p14="http://schemas.microsoft.com/office/powerpoint/2010/main" val="212891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normAutofit/>
          </a:bodyPr>
          <a:lstStyle/>
          <a:p>
            <a:r>
              <a:rPr lang="en-CA" dirty="0"/>
              <a:t>Web Data Quality – New Phone</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noAutofit/>
          </a:bodyPr>
          <a:lstStyle/>
          <a:p>
            <a:pPr>
              <a:lnSpc>
                <a:spcPct val="100000"/>
              </a:lnSpc>
            </a:pPr>
            <a:r>
              <a:rPr lang="en-CA" dirty="0"/>
              <a:t>These solutions can be </a:t>
            </a:r>
            <a:r>
              <a:rPr lang="en-CA" b="1" dirty="0"/>
              <a:t>costly</a:t>
            </a:r>
            <a:r>
              <a:rPr lang="en-CA" dirty="0"/>
              <a:t>, </a:t>
            </a:r>
            <a:r>
              <a:rPr lang="en-CA" b="1" dirty="0"/>
              <a:t>time-consuming</a:t>
            </a:r>
            <a:r>
              <a:rPr lang="en-CA" dirty="0"/>
              <a:t>, </a:t>
            </a:r>
            <a:r>
              <a:rPr lang="en-CA" b="1" dirty="0"/>
              <a:t>ineffective</a:t>
            </a:r>
            <a:r>
              <a:rPr lang="en-CA" dirty="0"/>
              <a:t>. </a:t>
            </a:r>
          </a:p>
          <a:p>
            <a:pPr>
              <a:lnSpc>
                <a:spcPct val="100000"/>
              </a:lnSpc>
            </a:pPr>
            <a:endParaRPr lang="en-CA" sz="500" dirty="0"/>
          </a:p>
          <a:p>
            <a:pPr>
              <a:lnSpc>
                <a:spcPct val="100000"/>
              </a:lnSpc>
            </a:pPr>
            <a:r>
              <a:rPr lang="en-CA" b="1" dirty="0"/>
              <a:t>Proxies</a:t>
            </a:r>
            <a:r>
              <a:rPr lang="en-CA" dirty="0"/>
              <a:t> – indicators that are strongly related to the product’s popularity, without measuring it directly.</a:t>
            </a:r>
          </a:p>
          <a:p>
            <a:pPr>
              <a:lnSpc>
                <a:spcPct val="100000"/>
              </a:lnSpc>
            </a:pPr>
            <a:endParaRPr lang="en-CA" sz="500" b="1" dirty="0"/>
          </a:p>
          <a:p>
            <a:pPr>
              <a:lnSpc>
                <a:spcPct val="100000"/>
              </a:lnSpc>
            </a:pPr>
            <a:r>
              <a:rPr lang="en-CA" dirty="0"/>
              <a:t>If</a:t>
            </a:r>
            <a:r>
              <a:rPr lang="en-CA" b="1" dirty="0"/>
              <a:t> popularity</a:t>
            </a:r>
            <a:r>
              <a:rPr lang="en-CA" dirty="0"/>
              <a:t> is defined as large groups of people preferring  one product over a competitor, then sales statistics on a commercial website may provide a proxy for popularity. </a:t>
            </a:r>
          </a:p>
          <a:p>
            <a:pPr>
              <a:lnSpc>
                <a:spcPct val="100000"/>
              </a:lnSpc>
            </a:pPr>
            <a:endParaRPr lang="en-CA" sz="500" dirty="0"/>
          </a:p>
          <a:p>
            <a:pPr>
              <a:lnSpc>
                <a:spcPct val="100000"/>
              </a:lnSpc>
            </a:pPr>
            <a:r>
              <a:rPr lang="en-CA" dirty="0"/>
              <a:t>Rankings on Amazon could provide a more </a:t>
            </a:r>
            <a:r>
              <a:rPr lang="en-CA" b="1" dirty="0"/>
              <a:t>comprehensive</a:t>
            </a:r>
            <a:r>
              <a:rPr lang="en-CA" dirty="0"/>
              <a:t> view of the phone market vs. traditional survey.</a:t>
            </a:r>
          </a:p>
        </p:txBody>
      </p:sp>
    </p:spTree>
    <p:extLst>
      <p:ext uri="{BB962C8B-B14F-4D97-AF65-F5344CB8AC3E}">
        <p14:creationId xmlns:p14="http://schemas.microsoft.com/office/powerpoint/2010/main" val="4133642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1105540" y="801806"/>
            <a:ext cx="9980920" cy="5254388"/>
          </a:xfrm>
        </p:spPr>
      </p:pic>
      <p:sp>
        <p:nvSpPr>
          <p:cNvPr id="3" name="Content Placeholder 2">
            <a:extLst>
              <a:ext uri="{FF2B5EF4-FFF2-40B4-BE49-F238E27FC236}">
                <a16:creationId xmlns:a16="http://schemas.microsoft.com/office/drawing/2014/main" id="{5A77D65D-F897-DE4E-865E-7A618505C80A}"/>
              </a:ext>
            </a:extLst>
          </p:cNvPr>
          <p:cNvSpPr txBox="1">
            <a:spLocks/>
          </p:cNvSpPr>
          <p:nvPr/>
        </p:nvSpPr>
        <p:spPr>
          <a:xfrm>
            <a:off x="3213275" y="-20472"/>
            <a:ext cx="8978725"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en-US" sz="1400" dirty="0">
                <a:solidFill>
                  <a:schemeClr val="tx2"/>
                </a:solidFill>
                <a:latin typeface="Dagny OT" panose="020B0504020201020104" pitchFamily="34" charset="77"/>
                <a:ea typeface="Helvetica Light" charset="0"/>
                <a:cs typeface="Helvetica Light" charset="0"/>
              </a:rPr>
              <a:t>[Parsed HTML file, Automated Data Collection with R]</a:t>
            </a:r>
          </a:p>
        </p:txBody>
      </p:sp>
    </p:spTree>
    <p:extLst>
      <p:ext uri="{BB962C8B-B14F-4D97-AF65-F5344CB8AC3E}">
        <p14:creationId xmlns:p14="http://schemas.microsoft.com/office/powerpoint/2010/main" val="422837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2342866" y="674871"/>
            <a:ext cx="7506269" cy="5508258"/>
          </a:xfrm>
        </p:spPr>
      </p:pic>
      <p:sp>
        <p:nvSpPr>
          <p:cNvPr id="3" name="Content Placeholder 2">
            <a:extLst>
              <a:ext uri="{FF2B5EF4-FFF2-40B4-BE49-F238E27FC236}">
                <a16:creationId xmlns:a16="http://schemas.microsoft.com/office/drawing/2014/main" id="{5A77D65D-F897-DE4E-865E-7A618505C80A}"/>
              </a:ext>
            </a:extLst>
          </p:cNvPr>
          <p:cNvSpPr txBox="1">
            <a:spLocks/>
          </p:cNvSpPr>
          <p:nvPr/>
        </p:nvSpPr>
        <p:spPr>
          <a:xfrm>
            <a:off x="7053943" y="0"/>
            <a:ext cx="5138057"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en-US" sz="1400" dirty="0">
                <a:solidFill>
                  <a:schemeClr val="tx2"/>
                </a:solidFill>
                <a:latin typeface="Dagny OT" panose="020B0504020201020104" pitchFamily="34" charset="77"/>
                <a:ea typeface="Helvetica Light" charset="0"/>
                <a:cs typeface="Helvetica Light" charset="0"/>
              </a:rPr>
              <a:t>[Parsed tree, Automated Data Collection with R]</a:t>
            </a:r>
          </a:p>
        </p:txBody>
      </p:sp>
    </p:spTree>
    <p:extLst>
      <p:ext uri="{BB962C8B-B14F-4D97-AF65-F5344CB8AC3E}">
        <p14:creationId xmlns:p14="http://schemas.microsoft.com/office/powerpoint/2010/main" val="242591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XPath – Basic Structure</a:t>
            </a:r>
          </a:p>
        </p:txBody>
      </p:sp>
      <p:sp>
        <p:nvSpPr>
          <p:cNvPr id="3" name="Content Placeholder 2"/>
          <p:cNvSpPr>
            <a:spLocks noGrp="1"/>
          </p:cNvSpPr>
          <p:nvPr>
            <p:ph idx="1"/>
          </p:nvPr>
        </p:nvSpPr>
        <p:spPr/>
        <p:txBody>
          <a:bodyPr>
            <a:noAutofit/>
          </a:bodyPr>
          <a:lstStyle/>
          <a:p>
            <a:r>
              <a:rPr lang="en-CA" dirty="0"/>
              <a:t>HTML/XML tags have </a:t>
            </a:r>
            <a:r>
              <a:rPr lang="en-CA" b="1" dirty="0"/>
              <a:t>attributes</a:t>
            </a:r>
            <a:r>
              <a:rPr lang="en-CA" dirty="0"/>
              <a:t> and </a:t>
            </a:r>
            <a:r>
              <a:rPr lang="en-CA" b="1" dirty="0"/>
              <a:t>values</a:t>
            </a:r>
            <a:r>
              <a:rPr lang="en-CA" dirty="0"/>
              <a:t>.</a:t>
            </a:r>
          </a:p>
          <a:p>
            <a:endParaRPr lang="en-CA" sz="500" dirty="0"/>
          </a:p>
          <a:p>
            <a:r>
              <a:rPr lang="en-CA" dirty="0"/>
              <a:t>HTML files must be parsed before they can be queried by XPath.</a:t>
            </a:r>
          </a:p>
          <a:p>
            <a:endParaRPr lang="en-CA" sz="500" dirty="0"/>
          </a:p>
          <a:p>
            <a:r>
              <a:rPr lang="en-CA" dirty="0"/>
              <a:t>XPath queries require a path and a document to search.</a:t>
            </a:r>
          </a:p>
          <a:p>
            <a:pPr lvl="1"/>
            <a:r>
              <a:rPr lang="en-CA" dirty="0"/>
              <a:t>paths consist of hierarchical addressing mechanism (succession of nodes, separated by forward slashes [“/”])</a:t>
            </a:r>
          </a:p>
          <a:p>
            <a:pPr lvl="1"/>
            <a:r>
              <a:rPr lang="en-CA" dirty="0"/>
              <a:t>a query takes the form </a:t>
            </a:r>
            <a:r>
              <a:rPr lang="en-CA" dirty="0" err="1">
                <a:latin typeface="Courier New" panose="02070309020205020404" pitchFamily="49" charset="0"/>
                <a:cs typeface="Courier New" panose="02070309020205020404" pitchFamily="49" charset="0"/>
              </a:rPr>
              <a:t>xpathSApply</a:t>
            </a:r>
            <a:r>
              <a:rPr lang="en-CA" dirty="0">
                <a:latin typeface="Courier New" panose="02070309020205020404" pitchFamily="49" charset="0"/>
                <a:cs typeface="Courier New" panose="02070309020205020404" pitchFamily="49" charset="0"/>
              </a:rPr>
              <a:t>(</a:t>
            </a:r>
            <a:r>
              <a:rPr lang="en-CA" dirty="0" err="1">
                <a:latin typeface="Courier New" panose="02070309020205020404" pitchFamily="49" charset="0"/>
                <a:cs typeface="Courier New" panose="02070309020205020404" pitchFamily="49" charset="0"/>
              </a:rPr>
              <a:t>doc,path</a:t>
            </a:r>
            <a:r>
              <a:rPr lang="en-CA" dirty="0">
                <a:latin typeface="Courier New" panose="02070309020205020404" pitchFamily="49" charset="0"/>
                <a:cs typeface="Courier New" panose="02070309020205020404" pitchFamily="49" charset="0"/>
              </a:rPr>
              <a:t>)</a:t>
            </a:r>
            <a:r>
              <a:rPr lang="en-CA" dirty="0"/>
              <a:t>:</a:t>
            </a:r>
          </a:p>
          <a:p>
            <a:pPr lvl="1" algn="ctr"/>
            <a:r>
              <a:rPr lang="en-CA" sz="1600" dirty="0" err="1">
                <a:latin typeface="Courier New" panose="02070309020205020404" pitchFamily="49" charset="0"/>
                <a:cs typeface="Courier New" panose="02070309020205020404" pitchFamily="49" charset="0"/>
              </a:rPr>
              <a:t>xpathSApply</a:t>
            </a:r>
            <a:r>
              <a:rPr lang="en-CA" sz="1600" dirty="0">
                <a:latin typeface="Courier New" panose="02070309020205020404" pitchFamily="49" charset="0"/>
                <a:cs typeface="Courier New" panose="02070309020205020404" pitchFamily="49" charset="0"/>
              </a:rPr>
              <a:t>(</a:t>
            </a:r>
            <a:r>
              <a:rPr lang="en-CA" sz="1600" dirty="0" err="1">
                <a:latin typeface="Courier New" panose="02070309020205020404" pitchFamily="49" charset="0"/>
                <a:cs typeface="Courier New" panose="02070309020205020404" pitchFamily="49" charset="0"/>
              </a:rPr>
              <a:t>parsed_doc</a:t>
            </a:r>
            <a:r>
              <a:rPr lang="en-CA" sz="1600" dirty="0">
                <a:latin typeface="Courier New" panose="02070309020205020404" pitchFamily="49" charset="0"/>
                <a:cs typeface="Courier New" panose="02070309020205020404" pitchFamily="49" charset="0"/>
              </a:rPr>
              <a:t>,"/</a:t>
            </a:r>
            <a:r>
              <a:rPr lang="en-CA" sz="1600" dirty="0">
                <a:solidFill>
                  <a:srgbClr val="7030A0"/>
                </a:solidFill>
                <a:latin typeface="Courier New" panose="02070309020205020404" pitchFamily="49" charset="0"/>
                <a:cs typeface="Courier New" panose="02070309020205020404" pitchFamily="49" charset="0"/>
              </a:rPr>
              <a:t>html</a:t>
            </a:r>
            <a:r>
              <a:rPr lang="en-CA" sz="1600" dirty="0">
                <a:latin typeface="Courier New" panose="02070309020205020404" pitchFamily="49" charset="0"/>
                <a:cs typeface="Courier New" panose="02070309020205020404" pitchFamily="49" charset="0"/>
              </a:rPr>
              <a:t>/</a:t>
            </a:r>
            <a:r>
              <a:rPr lang="en-CA" sz="1600" dirty="0">
                <a:solidFill>
                  <a:srgbClr val="FFC000"/>
                </a:solidFill>
                <a:latin typeface="Courier New" panose="02070309020205020404" pitchFamily="49" charset="0"/>
                <a:cs typeface="Courier New" panose="02070309020205020404" pitchFamily="49" charset="0"/>
              </a:rPr>
              <a:t>body</a:t>
            </a:r>
            <a:r>
              <a:rPr lang="en-CA" sz="1600" dirty="0">
                <a:latin typeface="Courier New" panose="02070309020205020404" pitchFamily="49" charset="0"/>
                <a:cs typeface="Courier New" panose="02070309020205020404" pitchFamily="49" charset="0"/>
              </a:rPr>
              <a:t>/</a:t>
            </a:r>
            <a:r>
              <a:rPr lang="en-CA" sz="1600" dirty="0">
                <a:solidFill>
                  <a:srgbClr val="00B050"/>
                </a:solidFill>
                <a:latin typeface="Courier New" panose="02070309020205020404" pitchFamily="49" charset="0"/>
                <a:cs typeface="Courier New" panose="02070309020205020404" pitchFamily="49" charset="0"/>
              </a:rPr>
              <a:t>div</a:t>
            </a:r>
            <a:r>
              <a:rPr lang="en-CA" sz="1600" dirty="0">
                <a:latin typeface="Courier New" panose="02070309020205020404" pitchFamily="49" charset="0"/>
                <a:cs typeface="Courier New" panose="02070309020205020404" pitchFamily="49" charset="0"/>
              </a:rPr>
              <a:t>/</a:t>
            </a:r>
            <a:r>
              <a:rPr lang="en-CA" sz="1600" dirty="0">
                <a:solidFill>
                  <a:srgbClr val="00B0F0"/>
                </a:solidFill>
                <a:latin typeface="Courier New" panose="02070309020205020404" pitchFamily="49" charset="0"/>
                <a:cs typeface="Courier New" panose="02070309020205020404" pitchFamily="49" charset="0"/>
              </a:rPr>
              <a:t>p</a:t>
            </a:r>
            <a:r>
              <a:rPr lang="en-CA" sz="1600" dirty="0">
                <a:latin typeface="Courier New" panose="02070309020205020404" pitchFamily="49" charset="0"/>
                <a:cs typeface="Courier New" panose="02070309020205020404" pitchFamily="49" charset="0"/>
              </a:rPr>
              <a:t>/</a:t>
            </a:r>
            <a:r>
              <a:rPr lang="en-CA" sz="1600" dirty="0" err="1">
                <a:solidFill>
                  <a:srgbClr val="FF0000"/>
                </a:solidFill>
                <a:latin typeface="Courier New" panose="02070309020205020404" pitchFamily="49" charset="0"/>
                <a:cs typeface="Courier New" panose="02070309020205020404" pitchFamily="49" charset="0"/>
              </a:rPr>
              <a:t>i</a:t>
            </a:r>
            <a:r>
              <a:rPr lang="en-CA" sz="1600" dirty="0">
                <a:latin typeface="Courier New" panose="02070309020205020404" pitchFamily="49" charset="0"/>
                <a:cs typeface="Courier New" panose="02070309020205020404" pitchFamily="49" charset="0"/>
              </a:rPr>
              <a:t>")</a:t>
            </a:r>
            <a:r>
              <a:rPr lang="en-CA" sz="1600" dirty="0"/>
              <a:t> </a:t>
            </a:r>
          </a:p>
          <a:p>
            <a:pPr marL="594000" lvl="2" indent="0">
              <a:buNone/>
            </a:pPr>
            <a:r>
              <a:rPr lang="en-CA" sz="2000" dirty="0"/>
              <a:t>would find all </a:t>
            </a:r>
            <a:r>
              <a:rPr lang="en-CA" sz="2000" dirty="0">
                <a:solidFill>
                  <a:srgbClr val="FF0000"/>
                </a:solidFill>
                <a:latin typeface="Courier New" panose="02070309020205020404" pitchFamily="49" charset="0"/>
                <a:cs typeface="Courier New" panose="02070309020205020404" pitchFamily="49" charset="0"/>
              </a:rPr>
              <a:t>&lt;</a:t>
            </a:r>
            <a:r>
              <a:rPr lang="en-CA" sz="2000" dirty="0" err="1">
                <a:solidFill>
                  <a:srgbClr val="FF0000"/>
                </a:solidFill>
                <a:latin typeface="Courier New" panose="02070309020205020404" pitchFamily="49" charset="0"/>
                <a:cs typeface="Courier New" panose="02070309020205020404" pitchFamily="49" charset="0"/>
              </a:rPr>
              <a:t>i</a:t>
            </a:r>
            <a:r>
              <a:rPr lang="en-CA" sz="2000" dirty="0">
                <a:solidFill>
                  <a:srgbClr val="FF0000"/>
                </a:solidFill>
                <a:latin typeface="Courier New" panose="02070309020205020404" pitchFamily="49" charset="0"/>
                <a:cs typeface="Courier New" panose="02070309020205020404" pitchFamily="49" charset="0"/>
              </a:rPr>
              <a:t>&gt;</a:t>
            </a:r>
            <a:r>
              <a:rPr lang="en-CA" sz="2000" dirty="0"/>
              <a:t> tags inside a </a:t>
            </a:r>
            <a:r>
              <a:rPr lang="en-CA" sz="2000" dirty="0">
                <a:solidFill>
                  <a:srgbClr val="00B0F0"/>
                </a:solidFill>
                <a:latin typeface="Courier New" panose="02070309020205020404" pitchFamily="49" charset="0"/>
                <a:cs typeface="Courier New" panose="02070309020205020404" pitchFamily="49" charset="0"/>
              </a:rPr>
              <a:t>&lt;p&gt;</a:t>
            </a:r>
            <a:r>
              <a:rPr lang="en-CA" sz="2000" dirty="0"/>
              <a:t> tag inside a </a:t>
            </a:r>
            <a:r>
              <a:rPr lang="en-CA" sz="2000" dirty="0">
                <a:solidFill>
                  <a:srgbClr val="00B050"/>
                </a:solidFill>
                <a:latin typeface="Courier New" panose="02070309020205020404" pitchFamily="49" charset="0"/>
                <a:cs typeface="Courier New" panose="02070309020205020404" pitchFamily="49" charset="0"/>
              </a:rPr>
              <a:t>&lt;div&gt;</a:t>
            </a:r>
            <a:r>
              <a:rPr lang="en-CA" sz="2000" dirty="0"/>
              <a:t> tag in the </a:t>
            </a:r>
            <a:r>
              <a:rPr lang="en-CA" sz="2000" dirty="0">
                <a:solidFill>
                  <a:srgbClr val="FFC000"/>
                </a:solidFill>
                <a:latin typeface="Courier New" panose="02070309020205020404" pitchFamily="49" charset="0"/>
                <a:cs typeface="Courier New" panose="02070309020205020404" pitchFamily="49" charset="0"/>
              </a:rPr>
              <a:t>body</a:t>
            </a:r>
            <a:r>
              <a:rPr lang="en-CA" sz="2000" dirty="0"/>
              <a:t> of the </a:t>
            </a:r>
            <a:r>
              <a:rPr lang="en-CA" sz="2000" dirty="0">
                <a:solidFill>
                  <a:srgbClr val="7030A0"/>
                </a:solidFill>
                <a:latin typeface="Courier New" panose="02070309020205020404" pitchFamily="49" charset="0"/>
                <a:cs typeface="Courier New" panose="02070309020205020404" pitchFamily="49" charset="0"/>
              </a:rPr>
              <a:t>html</a:t>
            </a:r>
            <a:r>
              <a:rPr lang="en-CA" sz="2000" dirty="0"/>
              <a:t> file.</a:t>
            </a:r>
            <a:endParaRPr lang="en-CA"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57301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XPath – Node Relations</a:t>
            </a:r>
          </a:p>
        </p:txBody>
      </p:sp>
      <p:sp>
        <p:nvSpPr>
          <p:cNvPr id="3" name="Content Placeholder 2"/>
          <p:cNvSpPr>
            <a:spLocks noGrp="1"/>
          </p:cNvSpPr>
          <p:nvPr>
            <p:ph idx="1"/>
          </p:nvPr>
        </p:nvSpPr>
        <p:spPr/>
        <p:txBody>
          <a:bodyPr>
            <a:normAutofit fontScale="92500" lnSpcReduction="20000"/>
          </a:bodyPr>
          <a:lstStyle/>
          <a:p>
            <a:r>
              <a:rPr lang="en-CA" sz="2600" dirty="0"/>
              <a:t>Absolute (or even relative) paths cannot always succinctly select nodes in large or complicated files. </a:t>
            </a:r>
          </a:p>
          <a:p>
            <a:endParaRPr lang="en-CA" sz="500" dirty="0"/>
          </a:p>
          <a:p>
            <a:r>
              <a:rPr lang="en-CA" sz="2600" dirty="0"/>
              <a:t>Family tree analogy: nodes’ placement in the parsed tree often mimic the relations in extended families.</a:t>
            </a:r>
          </a:p>
          <a:p>
            <a:endParaRPr lang="en-CA" sz="500" dirty="0"/>
          </a:p>
          <a:p>
            <a:r>
              <a:rPr lang="en-CA" sz="2600" dirty="0"/>
              <a:t>Relations are denoted according to </a:t>
            </a:r>
            <a:r>
              <a:rPr lang="en-CA" sz="2600" dirty="0">
                <a:latin typeface="Courier New" panose="02070309020205020404" pitchFamily="49" charset="0"/>
                <a:cs typeface="Courier New" panose="02070309020205020404" pitchFamily="49" charset="0"/>
              </a:rPr>
              <a:t>node1/relation::node2</a:t>
            </a:r>
            <a:r>
              <a:rPr lang="en-CA" sz="2600" dirty="0"/>
              <a:t>.</a:t>
            </a:r>
          </a:p>
          <a:p>
            <a:endParaRPr lang="en-CA" sz="1100" dirty="0"/>
          </a:p>
          <a:p>
            <a:r>
              <a:rPr lang="en-CA" sz="2600" b="1" dirty="0"/>
              <a:t>Examples:</a:t>
            </a:r>
            <a:r>
              <a:rPr lang="en-CA" sz="2600" dirty="0"/>
              <a:t> </a:t>
            </a:r>
          </a:p>
          <a:p>
            <a:pPr lvl="1"/>
            <a:r>
              <a:rPr lang="en-CA" sz="2200" dirty="0">
                <a:latin typeface="Courier New" panose="02070309020205020404" pitchFamily="49" charset="0"/>
                <a:cs typeface="Courier New" panose="02070309020205020404" pitchFamily="49" charset="0"/>
              </a:rPr>
              <a:t>"</a:t>
            </a:r>
            <a:r>
              <a:rPr lang="en-US" sz="2200" dirty="0">
                <a:latin typeface="Courier New" panose="02070309020205020404" pitchFamily="49" charset="0"/>
                <a:cs typeface="Courier New" panose="02070309020205020404" pitchFamily="49" charset="0"/>
              </a:rPr>
              <a:t>//a/ancestor::div</a:t>
            </a:r>
            <a:r>
              <a:rPr lang="en-CA" sz="2200" dirty="0">
                <a:latin typeface="Courier New" panose="02070309020205020404" pitchFamily="49" charset="0"/>
                <a:cs typeface="Courier New" panose="02070309020205020404" pitchFamily="49" charset="0"/>
              </a:rPr>
              <a:t>"</a:t>
            </a:r>
            <a:r>
              <a:rPr lang="en-US" sz="2200" dirty="0"/>
              <a:t> returns all </a:t>
            </a:r>
            <a:r>
              <a:rPr lang="en-US" sz="2200" dirty="0">
                <a:latin typeface="Courier New" panose="02070309020205020404" pitchFamily="49" charset="0"/>
                <a:cs typeface="Courier New" panose="02070309020205020404" pitchFamily="49" charset="0"/>
              </a:rPr>
              <a:t>&lt;div&gt;</a:t>
            </a:r>
            <a:r>
              <a:rPr lang="en-US" sz="2200" dirty="0"/>
              <a:t> nodes that are ancestor to an </a:t>
            </a:r>
            <a:r>
              <a:rPr lang="en-US" sz="2200" dirty="0">
                <a:latin typeface="Courier New" panose="02070309020205020404" pitchFamily="49" charset="0"/>
                <a:cs typeface="Courier New" panose="02070309020205020404" pitchFamily="49" charset="0"/>
              </a:rPr>
              <a:t>&lt;a&gt;</a:t>
            </a:r>
            <a:r>
              <a:rPr lang="en-US" sz="2200" dirty="0"/>
              <a:t> node.</a:t>
            </a:r>
          </a:p>
          <a:p>
            <a:pPr lvl="1"/>
            <a:r>
              <a:rPr lang="en-CA" sz="2200" dirty="0">
                <a:latin typeface="Courier New" panose="02070309020205020404" pitchFamily="49" charset="0"/>
                <a:cs typeface="Courier New" panose="02070309020205020404" pitchFamily="49" charset="0"/>
              </a:rPr>
              <a:t>"</a:t>
            </a:r>
            <a:r>
              <a:rPr lang="en-US" sz="2200" dirty="0">
                <a:latin typeface="Courier New" panose="02070309020205020404" pitchFamily="49" charset="0"/>
                <a:cs typeface="Courier New" panose="02070309020205020404" pitchFamily="49" charset="0"/>
              </a:rPr>
              <a:t>//a/ancestor::div//</a:t>
            </a:r>
            <a:r>
              <a:rPr lang="en-US" sz="2200" dirty="0" err="1">
                <a:latin typeface="Courier New" panose="02070309020205020404" pitchFamily="49" charset="0"/>
                <a:cs typeface="Courier New" panose="02070309020205020404" pitchFamily="49" charset="0"/>
              </a:rPr>
              <a:t>i</a:t>
            </a:r>
            <a:r>
              <a:rPr lang="en-CA" sz="2200" dirty="0">
                <a:latin typeface="Courier New" panose="02070309020205020404" pitchFamily="49" charset="0"/>
                <a:cs typeface="Courier New" panose="02070309020205020404" pitchFamily="49" charset="0"/>
              </a:rPr>
              <a:t>"</a:t>
            </a:r>
            <a:r>
              <a:rPr lang="en-US" sz="2200" dirty="0">
                <a:latin typeface="Courier New" panose="02070309020205020404" pitchFamily="49" charset="0"/>
                <a:cs typeface="Courier New" panose="02070309020205020404" pitchFamily="49" charset="0"/>
              </a:rPr>
              <a:t> </a:t>
            </a:r>
            <a:r>
              <a:rPr lang="en-US" sz="2200" dirty="0"/>
              <a:t>returns all </a:t>
            </a:r>
            <a:r>
              <a:rPr lang="en-US" sz="2200" dirty="0">
                <a:latin typeface="Courier New" panose="02070309020205020404" pitchFamily="49" charset="0"/>
                <a:cs typeface="Courier New" panose="02070309020205020404" pitchFamily="49" charset="0"/>
              </a:rPr>
              <a:t>&lt;</a:t>
            </a:r>
            <a:r>
              <a:rPr lang="en-US" sz="2200" dirty="0" err="1">
                <a:latin typeface="Courier New" panose="02070309020205020404" pitchFamily="49" charset="0"/>
                <a:cs typeface="Courier New" panose="02070309020205020404" pitchFamily="49" charset="0"/>
              </a:rPr>
              <a:t>i</a:t>
            </a:r>
            <a:r>
              <a:rPr lang="en-US" sz="2200" dirty="0">
                <a:latin typeface="Courier New" panose="02070309020205020404" pitchFamily="49" charset="0"/>
                <a:cs typeface="Courier New" panose="02070309020205020404" pitchFamily="49" charset="0"/>
              </a:rPr>
              <a:t>&gt;</a:t>
            </a:r>
            <a:r>
              <a:rPr lang="en-US" sz="2200" dirty="0"/>
              <a:t> nodes contained in a </a:t>
            </a:r>
            <a:r>
              <a:rPr lang="en-US" sz="2200" dirty="0">
                <a:latin typeface="Courier New" panose="02070309020205020404" pitchFamily="49" charset="0"/>
                <a:cs typeface="Courier New" panose="02070309020205020404" pitchFamily="49" charset="0"/>
              </a:rPr>
              <a:t>&lt;div&gt; </a:t>
            </a:r>
            <a:r>
              <a:rPr lang="en-US" sz="2200" dirty="0"/>
              <a:t>node that is an ancestor to an </a:t>
            </a:r>
            <a:r>
              <a:rPr lang="en-US" sz="2200" dirty="0">
                <a:latin typeface="Courier New" panose="02070309020205020404" pitchFamily="49" charset="0"/>
                <a:cs typeface="Courier New" panose="02070309020205020404" pitchFamily="49" charset="0"/>
              </a:rPr>
              <a:t>&lt;a&gt;</a:t>
            </a:r>
            <a:r>
              <a:rPr lang="en-US" sz="2200" dirty="0"/>
              <a:t> node</a:t>
            </a:r>
            <a:r>
              <a:rPr lang="en-CA" sz="2200" dirty="0"/>
              <a:t>, etc.</a:t>
            </a:r>
          </a:p>
        </p:txBody>
      </p:sp>
    </p:spTree>
    <p:extLst>
      <p:ext uri="{BB962C8B-B14F-4D97-AF65-F5344CB8AC3E}">
        <p14:creationId xmlns:p14="http://schemas.microsoft.com/office/powerpoint/2010/main" val="1273268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150124" y="656967"/>
            <a:ext cx="3862317" cy="5697354"/>
          </a:xfr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4221" y="656967"/>
            <a:ext cx="7750171" cy="5697354"/>
          </a:xfrm>
          <a:prstGeom prst="rect">
            <a:avLst/>
          </a:prstGeom>
        </p:spPr>
      </p:pic>
      <p:sp>
        <p:nvSpPr>
          <p:cNvPr id="4" name="Content Placeholder 2">
            <a:extLst>
              <a:ext uri="{FF2B5EF4-FFF2-40B4-BE49-F238E27FC236}">
                <a16:creationId xmlns:a16="http://schemas.microsoft.com/office/drawing/2014/main" id="{5A77D65D-F897-DE4E-865E-7A618505C80A}"/>
              </a:ext>
            </a:extLst>
          </p:cNvPr>
          <p:cNvSpPr txBox="1">
            <a:spLocks/>
          </p:cNvSpPr>
          <p:nvPr/>
        </p:nvSpPr>
        <p:spPr>
          <a:xfrm>
            <a:off x="6540137" y="6824"/>
            <a:ext cx="5651863"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en-US" sz="1400" dirty="0">
                <a:solidFill>
                  <a:schemeClr val="tx2"/>
                </a:solidFill>
                <a:latin typeface="Dagny OT" panose="020B0504020201020104" pitchFamily="34" charset="77"/>
                <a:ea typeface="Helvetica Light" charset="0"/>
                <a:cs typeface="Helvetica Light" charset="0"/>
              </a:rPr>
              <a:t>[Node relations, Automated Data Collection with R]</a:t>
            </a:r>
          </a:p>
        </p:txBody>
      </p:sp>
    </p:spTree>
    <p:extLst>
      <p:ext uri="{BB962C8B-B14F-4D97-AF65-F5344CB8AC3E}">
        <p14:creationId xmlns:p14="http://schemas.microsoft.com/office/powerpoint/2010/main" val="1000622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XPath – Predicates</a:t>
            </a:r>
          </a:p>
        </p:txBody>
      </p:sp>
      <p:sp>
        <p:nvSpPr>
          <p:cNvPr id="3" name="Content Placeholder 2"/>
          <p:cNvSpPr>
            <a:spLocks noGrp="1"/>
          </p:cNvSpPr>
          <p:nvPr>
            <p:ph idx="1"/>
          </p:nvPr>
        </p:nvSpPr>
        <p:spPr/>
        <p:txBody>
          <a:bodyPr>
            <a:normAutofit fontScale="92500" lnSpcReduction="20000"/>
          </a:bodyPr>
          <a:lstStyle/>
          <a:p>
            <a:r>
              <a:rPr lang="en-CA" sz="2600" dirty="0"/>
              <a:t>A predicate is a function that applies to a node’s name, value, or attributes and that returns a logical </a:t>
            </a:r>
            <a:r>
              <a:rPr lang="en-CA" sz="2600" i="1" dirty="0"/>
              <a:t>TRUE</a:t>
            </a:r>
            <a:r>
              <a:rPr lang="en-CA" sz="2600" dirty="0"/>
              <a:t> or </a:t>
            </a:r>
            <a:r>
              <a:rPr lang="en-CA" sz="2600" i="1" dirty="0"/>
              <a:t>FALSE</a:t>
            </a:r>
            <a:r>
              <a:rPr lang="en-CA" sz="2600" dirty="0"/>
              <a:t>.</a:t>
            </a:r>
          </a:p>
          <a:p>
            <a:endParaRPr lang="en-CA" sz="500" dirty="0"/>
          </a:p>
          <a:p>
            <a:r>
              <a:rPr lang="en-CA" sz="2600" dirty="0"/>
              <a:t>Predicates modify the path input of an XPath query. Nodes for which the relation is true are selected by the query.</a:t>
            </a:r>
          </a:p>
          <a:p>
            <a:endParaRPr lang="en-CA" sz="500" dirty="0"/>
          </a:p>
          <a:p>
            <a:r>
              <a:rPr lang="en-CA" sz="2600" dirty="0"/>
              <a:t>Predicates are denoted by square brackets, placed after a node. </a:t>
            </a:r>
          </a:p>
          <a:p>
            <a:endParaRPr lang="en-CA" sz="500" dirty="0"/>
          </a:p>
          <a:p>
            <a:r>
              <a:rPr lang="en-CA" sz="2600" b="1" dirty="0"/>
              <a:t>Examples:</a:t>
            </a:r>
          </a:p>
          <a:p>
            <a:pPr lvl="1"/>
            <a:r>
              <a:rPr lang="en-CA" sz="2200" dirty="0">
                <a:latin typeface="Courier New" panose="02070309020205020404" pitchFamily="49" charset="0"/>
                <a:cs typeface="Courier New" panose="02070309020205020404" pitchFamily="49" charset="0"/>
              </a:rPr>
              <a:t>"//p[position()=1]"</a:t>
            </a:r>
            <a:r>
              <a:rPr lang="en-CA" sz="2200" dirty="0"/>
              <a:t> returns the first </a:t>
            </a:r>
            <a:r>
              <a:rPr lang="en-CA" sz="2200" dirty="0">
                <a:latin typeface="Courier New" panose="02070309020205020404" pitchFamily="49" charset="0"/>
                <a:cs typeface="Courier New" panose="02070309020205020404" pitchFamily="49" charset="0"/>
              </a:rPr>
              <a:t>&lt;p&gt;</a:t>
            </a:r>
            <a:r>
              <a:rPr lang="en-CA" sz="2200" dirty="0"/>
              <a:t> node relative to its parent node </a:t>
            </a:r>
          </a:p>
          <a:p>
            <a:pPr lvl="1"/>
            <a:r>
              <a:rPr lang="en-CA" sz="2200" dirty="0">
                <a:latin typeface="Courier New" panose="02070309020205020404" pitchFamily="49" charset="0"/>
                <a:cs typeface="Courier New" panose="02070309020205020404" pitchFamily="49" charset="0"/>
              </a:rPr>
              <a:t>"//p[last()]"</a:t>
            </a:r>
            <a:r>
              <a:rPr lang="en-CA" sz="2200" dirty="0"/>
              <a:t> returns the last </a:t>
            </a:r>
            <a:r>
              <a:rPr lang="en-CA" sz="2200" dirty="0">
                <a:latin typeface="Courier New" panose="02070309020205020404" pitchFamily="49" charset="0"/>
                <a:cs typeface="Courier New" panose="02070309020205020404" pitchFamily="49" charset="0"/>
              </a:rPr>
              <a:t>&lt;p&gt;</a:t>
            </a:r>
            <a:r>
              <a:rPr lang="en-CA" sz="2200" dirty="0"/>
              <a:t> node relative to its parent node</a:t>
            </a:r>
          </a:p>
          <a:p>
            <a:pPr lvl="1"/>
            <a:r>
              <a:rPr lang="en-CA" sz="2200" dirty="0">
                <a:latin typeface="Courier New" panose="02070309020205020404" pitchFamily="49" charset="0"/>
                <a:cs typeface="Courier New" panose="02070309020205020404" pitchFamily="49" charset="0"/>
              </a:rPr>
              <a:t>"</a:t>
            </a:r>
            <a:r>
              <a:rPr lang="en-US" sz="2200" dirty="0">
                <a:latin typeface="Courier New" panose="02070309020205020404" pitchFamily="49" charset="0"/>
                <a:cs typeface="Courier New" panose="02070309020205020404" pitchFamily="49" charset="0"/>
              </a:rPr>
              <a:t>//div[count(./@*)&gt;2]</a:t>
            </a:r>
            <a:r>
              <a:rPr lang="en-CA" sz="2200" dirty="0">
                <a:latin typeface="Courier New" panose="02070309020205020404" pitchFamily="49" charset="0"/>
                <a:cs typeface="Courier New" panose="02070309020205020404" pitchFamily="49" charset="0"/>
              </a:rPr>
              <a:t>"</a:t>
            </a:r>
            <a:r>
              <a:rPr lang="en-US" sz="2200" dirty="0"/>
              <a:t> returns all </a:t>
            </a:r>
            <a:r>
              <a:rPr lang="en-US" sz="2200" dirty="0">
                <a:latin typeface="Courier New" panose="02070309020205020404" pitchFamily="49" charset="0"/>
                <a:cs typeface="Courier New" panose="02070309020205020404" pitchFamily="49" charset="0"/>
              </a:rPr>
              <a:t>&lt;div&gt;</a:t>
            </a:r>
            <a:r>
              <a:rPr lang="en-US" sz="2200" dirty="0"/>
              <a:t> nodes with 2+ attributes, etc.</a:t>
            </a:r>
          </a:p>
        </p:txBody>
      </p:sp>
    </p:spTree>
    <p:extLst>
      <p:ext uri="{BB962C8B-B14F-4D97-AF65-F5344CB8AC3E}">
        <p14:creationId xmlns:p14="http://schemas.microsoft.com/office/powerpoint/2010/main" val="393562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1640006" y="707266"/>
            <a:ext cx="8911987" cy="5646857"/>
          </a:xfrm>
        </p:spPr>
      </p:pic>
      <p:sp>
        <p:nvSpPr>
          <p:cNvPr id="3" name="Content Placeholder 2">
            <a:extLst>
              <a:ext uri="{FF2B5EF4-FFF2-40B4-BE49-F238E27FC236}">
                <a16:creationId xmlns:a16="http://schemas.microsoft.com/office/drawing/2014/main" id="{5A77D65D-F897-DE4E-865E-7A618505C80A}"/>
              </a:ext>
            </a:extLst>
          </p:cNvPr>
          <p:cNvSpPr txBox="1">
            <a:spLocks/>
          </p:cNvSpPr>
          <p:nvPr/>
        </p:nvSpPr>
        <p:spPr>
          <a:xfrm>
            <a:off x="5419021" y="0"/>
            <a:ext cx="6772979"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en-US" sz="1400" dirty="0">
                <a:solidFill>
                  <a:schemeClr val="tx2"/>
                </a:solidFill>
                <a:latin typeface="Dagny OT" panose="020B0504020201020104" pitchFamily="34" charset="77"/>
                <a:ea typeface="Helvetica Light" charset="0"/>
                <a:cs typeface="Helvetica Light" charset="0"/>
              </a:rPr>
              <a:t>[Important XPath functions, Automated Data Collection with R]</a:t>
            </a:r>
          </a:p>
        </p:txBody>
      </p:sp>
    </p:spTree>
    <p:extLst>
      <p:ext uri="{BB962C8B-B14F-4D97-AF65-F5344CB8AC3E}">
        <p14:creationId xmlns:p14="http://schemas.microsoft.com/office/powerpoint/2010/main" val="583738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lstStyle/>
          <a:p>
            <a:r>
              <a:rPr lang="en-CA" dirty="0"/>
              <a:t>UK </a:t>
            </a:r>
            <a:r>
              <a:rPr lang="en-CA" dirty="0" err="1"/>
              <a:t>Gov</a:t>
            </a:r>
            <a:r>
              <a:rPr lang="en-CA" dirty="0"/>
              <a:t> Press Releases – Background</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lstStyle/>
          <a:p>
            <a:pPr>
              <a:lnSpc>
                <a:spcPct val="100000"/>
              </a:lnSpc>
            </a:pPr>
            <a:r>
              <a:rPr lang="en-CA" dirty="0"/>
              <a:t>The United Kingdom Government publishes all of its press releases online, at </a:t>
            </a:r>
            <a:r>
              <a:rPr lang="en-CA" dirty="0">
                <a:hlinkClick r:id="rId2"/>
              </a:rPr>
              <a:t>gov.uk/government/announcements</a:t>
            </a:r>
            <a:r>
              <a:rPr lang="en-CA" dirty="0"/>
              <a:t>.</a:t>
            </a:r>
          </a:p>
          <a:p>
            <a:pPr>
              <a:lnSpc>
                <a:spcPct val="100000"/>
              </a:lnSpc>
            </a:pPr>
            <a:endParaRPr lang="en-CA" sz="500" dirty="0"/>
          </a:p>
          <a:p>
            <a:pPr algn="just">
              <a:lnSpc>
                <a:spcPct val="100000"/>
              </a:lnSpc>
            </a:pPr>
            <a:r>
              <a:rPr lang="en-CA" dirty="0"/>
              <a:t>As of 29 March 2018, there were 65K+ press releases available on the site. </a:t>
            </a:r>
          </a:p>
          <a:p>
            <a:pPr algn="just">
              <a:lnSpc>
                <a:spcPct val="100000"/>
              </a:lnSpc>
            </a:pPr>
            <a:endParaRPr lang="en-CA" sz="500" dirty="0"/>
          </a:p>
          <a:p>
            <a:pPr lvl="0">
              <a:lnSpc>
                <a:spcPct val="100000"/>
              </a:lnSpc>
            </a:pPr>
            <a:r>
              <a:rPr lang="en-CA" b="1" dirty="0"/>
              <a:t>Questions: </a:t>
            </a:r>
          </a:p>
          <a:p>
            <a:pPr lvl="1">
              <a:lnSpc>
                <a:spcPct val="100000"/>
              </a:lnSpc>
            </a:pPr>
            <a:r>
              <a:rPr lang="en-CA" dirty="0"/>
              <a:t>Can we predict which agency released an announcement based on its textual content alone? </a:t>
            </a:r>
          </a:p>
          <a:p>
            <a:pPr lvl="1">
              <a:lnSpc>
                <a:spcPct val="100000"/>
              </a:lnSpc>
            </a:pPr>
            <a:r>
              <a:rPr lang="en-CA" dirty="0"/>
              <a:t>Are there topics that seem to return to the forefront over and over?</a:t>
            </a:r>
          </a:p>
        </p:txBody>
      </p:sp>
      <p:sp>
        <p:nvSpPr>
          <p:cNvPr id="4" name="Content Placeholder 2">
            <a:extLst>
              <a:ext uri="{FF2B5EF4-FFF2-40B4-BE49-F238E27FC236}">
                <a16:creationId xmlns:a16="http://schemas.microsoft.com/office/drawing/2014/main" id="{8299F9EE-7FCD-D149-8F31-93CD6E0D70DE}"/>
              </a:ext>
            </a:extLst>
          </p:cNvPr>
          <p:cNvSpPr txBox="1">
            <a:spLocks/>
          </p:cNvSpPr>
          <p:nvPr/>
        </p:nvSpPr>
        <p:spPr>
          <a:xfrm>
            <a:off x="3213275" y="6502285"/>
            <a:ext cx="8978725"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en-US" sz="1800" dirty="0">
                <a:latin typeface="Dagny OT" panose="020B0504020201020104" pitchFamily="34" charset="77"/>
                <a:ea typeface="Helvetica Light" charset="0"/>
                <a:cs typeface="Helvetica Light" charset="0"/>
              </a:rPr>
              <a:t>[</a:t>
            </a:r>
            <a:r>
              <a:rPr lang="en-US" sz="1800" dirty="0">
                <a:latin typeface="Helvetica Light Oblique" panose="020B0403020202020204" pitchFamily="34" charset="0"/>
                <a:ea typeface="Helvetica Light" charset="0"/>
                <a:cs typeface="Helvetica Light" charset="0"/>
              </a:rPr>
              <a:t>Automated Data Collection with R</a:t>
            </a:r>
            <a:r>
              <a:rPr lang="en-US" sz="1800" dirty="0">
                <a:latin typeface="Dagny OT" panose="020B0504020201020104" pitchFamily="34" charset="77"/>
                <a:ea typeface="Helvetica Light" charset="0"/>
                <a:cs typeface="Helvetica Light" charset="0"/>
              </a:rPr>
              <a:t>]</a:t>
            </a:r>
          </a:p>
        </p:txBody>
      </p:sp>
    </p:spTree>
    <p:extLst>
      <p:ext uri="{BB962C8B-B14F-4D97-AF65-F5344CB8AC3E}">
        <p14:creationId xmlns:p14="http://schemas.microsoft.com/office/powerpoint/2010/main" val="1684328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408"/>
          <a:stretch/>
        </p:blipFill>
        <p:spPr>
          <a:xfrm>
            <a:off x="1605280" y="592002"/>
            <a:ext cx="8981441" cy="5746566"/>
          </a:xfrm>
          <a:prstGeom prst="rect">
            <a:avLst/>
          </a:prstGeom>
        </p:spPr>
      </p:pic>
    </p:spTree>
    <p:extLst>
      <p:ext uri="{BB962C8B-B14F-4D97-AF65-F5344CB8AC3E}">
        <p14:creationId xmlns:p14="http://schemas.microsoft.com/office/powerpoint/2010/main" val="1809254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F91306E-8F73-7B4F-ACAD-9E3839305713}"/>
              </a:ext>
            </a:extLst>
          </p:cNvPr>
          <p:cNvSpPr/>
          <p:nvPr/>
        </p:nvSpPr>
        <p:spPr>
          <a:xfrm>
            <a:off x="4785360" y="261257"/>
            <a:ext cx="7267296" cy="49058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053" y="108857"/>
            <a:ext cx="4778314" cy="6640286"/>
          </a:xfrm>
          <a:prstGeom prst="rect">
            <a:avLst/>
          </a:prstGeom>
        </p:spPr>
      </p:pic>
      <p:sp>
        <p:nvSpPr>
          <p:cNvPr id="3" name="Content Placeholder 2">
            <a:extLst>
              <a:ext uri="{FF2B5EF4-FFF2-40B4-BE49-F238E27FC236}">
                <a16:creationId xmlns:a16="http://schemas.microsoft.com/office/drawing/2014/main" id="{BFCCC0E3-186C-49BD-B68E-B8C70875F6EB}"/>
              </a:ext>
            </a:extLst>
          </p:cNvPr>
          <p:cNvSpPr txBox="1">
            <a:spLocks/>
          </p:cNvSpPr>
          <p:nvPr/>
        </p:nvSpPr>
        <p:spPr>
          <a:xfrm>
            <a:off x="5251260" y="904240"/>
            <a:ext cx="6792687" cy="4351338"/>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Helvetica Ligh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Helvetica Ligh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Helvetica Ligh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Ligh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Ligh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CA" sz="2400" dirty="0">
                <a:solidFill>
                  <a:schemeClr val="tx2"/>
                </a:solidFill>
                <a:latin typeface="Dagny OT" panose="020B0504020201020104" pitchFamily="34" charset="77"/>
              </a:rPr>
              <a:t>Individual press releases contain:</a:t>
            </a:r>
          </a:p>
          <a:p>
            <a:pPr lvl="1">
              <a:lnSpc>
                <a:spcPct val="100000"/>
              </a:lnSpc>
            </a:pPr>
            <a:r>
              <a:rPr lang="en-CA" sz="2000" dirty="0">
                <a:solidFill>
                  <a:srgbClr val="FF0000"/>
                </a:solidFill>
                <a:latin typeface="Dagny OT" panose="020B0504020201020104" pitchFamily="34" charset="77"/>
              </a:rPr>
              <a:t>title</a:t>
            </a:r>
          </a:p>
          <a:p>
            <a:pPr lvl="1">
              <a:lnSpc>
                <a:spcPct val="100000"/>
              </a:lnSpc>
            </a:pPr>
            <a:r>
              <a:rPr lang="en-CA" sz="2000" dirty="0">
                <a:solidFill>
                  <a:srgbClr val="FFC000"/>
                </a:solidFill>
                <a:latin typeface="Dagny OT" panose="020B0504020201020104" pitchFamily="34" charset="77"/>
              </a:rPr>
              <a:t>date of publication</a:t>
            </a:r>
          </a:p>
          <a:p>
            <a:pPr lvl="1">
              <a:lnSpc>
                <a:spcPct val="100000"/>
              </a:lnSpc>
            </a:pPr>
            <a:r>
              <a:rPr lang="en-CA" sz="2000" dirty="0">
                <a:solidFill>
                  <a:srgbClr val="00B0F0"/>
                </a:solidFill>
                <a:latin typeface="Dagny OT" panose="020B0504020201020104" pitchFamily="34" charset="77"/>
              </a:rPr>
              <a:t>publishing organisations/individuals</a:t>
            </a:r>
          </a:p>
          <a:p>
            <a:pPr lvl="1">
              <a:lnSpc>
                <a:spcPct val="100000"/>
              </a:lnSpc>
            </a:pPr>
            <a:r>
              <a:rPr lang="en-CA" sz="2000" dirty="0">
                <a:solidFill>
                  <a:srgbClr val="00B050"/>
                </a:solidFill>
                <a:latin typeface="Dagny OT" panose="020B0504020201020104" pitchFamily="34" charset="77"/>
              </a:rPr>
              <a:t>text of the release</a:t>
            </a:r>
          </a:p>
          <a:p>
            <a:pPr>
              <a:lnSpc>
                <a:spcPct val="100000"/>
              </a:lnSpc>
            </a:pPr>
            <a:endParaRPr lang="en-CA" sz="1000" dirty="0">
              <a:latin typeface="Dagny OT" panose="020B0504020201020104" pitchFamily="34" charset="77"/>
            </a:endParaRPr>
          </a:p>
          <a:p>
            <a:pPr>
              <a:lnSpc>
                <a:spcPct val="100000"/>
              </a:lnSpc>
            </a:pPr>
            <a:r>
              <a:rPr lang="en-CA" sz="2400" dirty="0">
                <a:solidFill>
                  <a:schemeClr val="tx2"/>
                </a:solidFill>
                <a:latin typeface="Dagny OT" panose="020B0504020201020104" pitchFamily="34" charset="77"/>
              </a:rPr>
              <a:t>Focus on 2017, and releases from </a:t>
            </a:r>
          </a:p>
          <a:p>
            <a:pPr lvl="1">
              <a:lnSpc>
                <a:spcPct val="100000"/>
              </a:lnSpc>
            </a:pPr>
            <a:r>
              <a:rPr lang="en-US" sz="2000" dirty="0">
                <a:solidFill>
                  <a:schemeClr val="tx2"/>
                </a:solidFill>
                <a:latin typeface="Dagny OT" panose="020B0504020201020104" pitchFamily="34" charset="77"/>
              </a:rPr>
              <a:t>Wales Office</a:t>
            </a:r>
          </a:p>
          <a:p>
            <a:pPr lvl="1"/>
            <a:r>
              <a:rPr lang="en-US" sz="2000" dirty="0">
                <a:solidFill>
                  <a:schemeClr val="tx2"/>
                </a:solidFill>
                <a:latin typeface="Dagny OT" panose="020B0504020201020104" pitchFamily="34" charset="77"/>
              </a:rPr>
              <a:t>Foreign Office</a:t>
            </a:r>
          </a:p>
          <a:p>
            <a:pPr lvl="1"/>
            <a:r>
              <a:rPr lang="en-US" sz="2000" dirty="0">
                <a:solidFill>
                  <a:schemeClr val="tx2"/>
                </a:solidFill>
                <a:latin typeface="Dagny OT" panose="020B0504020201020104" pitchFamily="34" charset="77"/>
              </a:rPr>
              <a:t>Department of Science and Technology</a:t>
            </a:r>
          </a:p>
          <a:p>
            <a:pPr lvl="1"/>
            <a:r>
              <a:rPr lang="en-US" sz="2000" dirty="0">
                <a:solidFill>
                  <a:schemeClr val="tx2"/>
                </a:solidFill>
                <a:latin typeface="Dagny OT" panose="020B0504020201020104" pitchFamily="34" charset="77"/>
              </a:rPr>
              <a:t>Department for Environment, Food &amp; Rural Affairs</a:t>
            </a:r>
          </a:p>
          <a:p>
            <a:pPr algn="ctr">
              <a:lnSpc>
                <a:spcPct val="100000"/>
              </a:lnSpc>
            </a:pPr>
            <a:r>
              <a:rPr lang="en-CA" sz="1000" dirty="0">
                <a:solidFill>
                  <a:schemeClr val="tx2"/>
                </a:solidFill>
                <a:latin typeface="Dagny OT" panose="020B0504020201020104" pitchFamily="34" charset="77"/>
              </a:rPr>
              <a:t>_______________________________________________________</a:t>
            </a:r>
          </a:p>
          <a:p>
            <a:pPr indent="-228600">
              <a:lnSpc>
                <a:spcPct val="100000"/>
              </a:lnSpc>
            </a:pPr>
            <a:r>
              <a:rPr lang="en-CA" sz="2400" b="1" dirty="0">
                <a:solidFill>
                  <a:schemeClr val="tx2"/>
                </a:solidFill>
                <a:latin typeface="Dagny OT" panose="020B0504020201020104" pitchFamily="34" charset="77"/>
              </a:rPr>
              <a:t>Notebook: </a:t>
            </a:r>
            <a:r>
              <a:rPr lang="en-CA" sz="2400" dirty="0">
                <a:solidFill>
                  <a:schemeClr val="tx2"/>
                </a:solidFill>
                <a:latin typeface="Dagny OT" panose="020B0504020201020104" pitchFamily="34" charset="77"/>
              </a:rPr>
              <a:t>UK </a:t>
            </a:r>
            <a:r>
              <a:rPr lang="en-CA" sz="2400" dirty="0" err="1">
                <a:solidFill>
                  <a:schemeClr val="tx2"/>
                </a:solidFill>
                <a:latin typeface="Dagny OT" panose="020B0504020201020104" pitchFamily="34" charset="77"/>
              </a:rPr>
              <a:t>Gov</a:t>
            </a:r>
            <a:r>
              <a:rPr lang="en-CA" sz="2400" dirty="0">
                <a:solidFill>
                  <a:schemeClr val="tx2"/>
                </a:solidFill>
                <a:latin typeface="Dagny OT" panose="020B0504020201020104" pitchFamily="34" charset="77"/>
              </a:rPr>
              <a:t> Press Releases</a:t>
            </a:r>
          </a:p>
          <a:p>
            <a:pPr marL="457200" lvl="1" indent="0">
              <a:lnSpc>
                <a:spcPct val="100000"/>
              </a:lnSpc>
              <a:buNone/>
            </a:pPr>
            <a:endParaRPr lang="en-CA" dirty="0">
              <a:latin typeface="Dagny OT" panose="020B0504020201020104" pitchFamily="34" charset="77"/>
            </a:endParaRPr>
          </a:p>
        </p:txBody>
      </p:sp>
      <p:sp>
        <p:nvSpPr>
          <p:cNvPr id="4" name="Rectangle 3"/>
          <p:cNvSpPr/>
          <p:nvPr/>
        </p:nvSpPr>
        <p:spPr>
          <a:xfrm>
            <a:off x="139344" y="261257"/>
            <a:ext cx="4432656" cy="330926"/>
          </a:xfrm>
          <a:prstGeom prst="rect">
            <a:avLst/>
          </a:prstGeom>
          <a:solidFill>
            <a:srgbClr val="FF0000">
              <a:alpha val="50196"/>
            </a:srgb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39344" y="1811382"/>
            <a:ext cx="1332405" cy="156755"/>
          </a:xfrm>
          <a:prstGeom prst="rect">
            <a:avLst/>
          </a:prstGeom>
          <a:solidFill>
            <a:srgbClr val="FFC000">
              <a:alpha val="50196"/>
            </a:srgb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43691" y="1981200"/>
            <a:ext cx="3940629" cy="178527"/>
          </a:xfrm>
          <a:prstGeom prst="rect">
            <a:avLst/>
          </a:prstGeom>
          <a:solidFill>
            <a:srgbClr val="00B0F0">
              <a:alpha val="50196"/>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39343" y="4393474"/>
            <a:ext cx="4787023" cy="2368732"/>
          </a:xfrm>
          <a:prstGeom prst="rect">
            <a:avLst/>
          </a:prstGeom>
          <a:solidFill>
            <a:srgbClr val="92D050">
              <a:alpha val="50196"/>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7341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lstStyle/>
          <a:p>
            <a:r>
              <a:rPr lang="en-CA" dirty="0"/>
              <a:t>Potential Issues – New Phone</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normAutofit lnSpcReduction="10000"/>
          </a:bodyPr>
          <a:lstStyle/>
          <a:p>
            <a:pPr lvl="0">
              <a:lnSpc>
                <a:spcPct val="100000"/>
              </a:lnSpc>
            </a:pPr>
            <a:r>
              <a:rPr lang="en-CA" b="1" dirty="0"/>
              <a:t>Representativeness </a:t>
            </a:r>
            <a:r>
              <a:rPr lang="en-CA" dirty="0"/>
              <a:t>of the</a:t>
            </a:r>
            <a:r>
              <a:rPr lang="en-CA" b="1" dirty="0"/>
              <a:t> listed products</a:t>
            </a:r>
          </a:p>
          <a:p>
            <a:pPr lvl="1">
              <a:lnSpc>
                <a:spcPct val="100000"/>
              </a:lnSpc>
            </a:pPr>
            <a:r>
              <a:rPr lang="en-CA" dirty="0"/>
              <a:t>Are all phones listed? </a:t>
            </a:r>
          </a:p>
          <a:p>
            <a:pPr lvl="1">
              <a:lnSpc>
                <a:spcPct val="100000"/>
              </a:lnSpc>
            </a:pPr>
            <a:r>
              <a:rPr lang="en-CA" dirty="0"/>
              <a:t>If not, is it because that website doesn’t sell them? </a:t>
            </a:r>
          </a:p>
          <a:p>
            <a:pPr lvl="1">
              <a:lnSpc>
                <a:spcPct val="100000"/>
              </a:lnSpc>
            </a:pPr>
            <a:r>
              <a:rPr lang="en-CA" dirty="0"/>
              <a:t>Is there some other reason?</a:t>
            </a:r>
          </a:p>
          <a:p>
            <a:pPr lvl="0">
              <a:lnSpc>
                <a:spcPct val="100000"/>
              </a:lnSpc>
            </a:pPr>
            <a:endParaRPr lang="en-CA" sz="200" i="1" dirty="0"/>
          </a:p>
          <a:p>
            <a:pPr lvl="0">
              <a:lnSpc>
                <a:spcPct val="100000"/>
              </a:lnSpc>
            </a:pPr>
            <a:r>
              <a:rPr lang="en-CA" b="1" dirty="0"/>
              <a:t>Representativeness </a:t>
            </a:r>
            <a:r>
              <a:rPr lang="en-CA" dirty="0"/>
              <a:t>of the </a:t>
            </a:r>
            <a:r>
              <a:rPr lang="en-CA" b="1" dirty="0"/>
              <a:t>customers</a:t>
            </a:r>
          </a:p>
          <a:p>
            <a:pPr lvl="1">
              <a:lnSpc>
                <a:spcPct val="100000"/>
              </a:lnSpc>
            </a:pPr>
            <a:r>
              <a:rPr lang="en-CA" dirty="0"/>
              <a:t>Are there specific groups buying/not-buying online products?</a:t>
            </a:r>
          </a:p>
          <a:p>
            <a:pPr lvl="1">
              <a:lnSpc>
                <a:spcPct val="100000"/>
              </a:lnSpc>
            </a:pPr>
            <a:r>
              <a:rPr lang="en-CA" dirty="0"/>
              <a:t>Are there specific groups buying from specific sites?</a:t>
            </a:r>
          </a:p>
          <a:p>
            <a:pPr lvl="1">
              <a:lnSpc>
                <a:spcPct val="100000"/>
              </a:lnSpc>
            </a:pPr>
            <a:r>
              <a:rPr lang="en-CA" dirty="0"/>
              <a:t>Are there specific groups leaving/not-leaving reviews? </a:t>
            </a:r>
          </a:p>
          <a:p>
            <a:pPr>
              <a:lnSpc>
                <a:spcPct val="100000"/>
              </a:lnSpc>
            </a:pPr>
            <a:endParaRPr lang="en-CA" sz="200" dirty="0"/>
          </a:p>
          <a:p>
            <a:pPr>
              <a:lnSpc>
                <a:spcPct val="100000"/>
              </a:lnSpc>
            </a:pPr>
            <a:r>
              <a:rPr lang="en-CA" b="1" dirty="0"/>
              <a:t>Truthfulness</a:t>
            </a:r>
            <a:r>
              <a:rPr lang="en-CA" dirty="0"/>
              <a:t> of customers and </a:t>
            </a:r>
            <a:r>
              <a:rPr lang="en-CA" b="1" dirty="0"/>
              <a:t>reliability</a:t>
            </a:r>
            <a:r>
              <a:rPr lang="en-CA" dirty="0"/>
              <a:t> of reviews. </a:t>
            </a:r>
          </a:p>
        </p:txBody>
      </p:sp>
    </p:spTree>
    <p:extLst>
      <p:ext uri="{BB962C8B-B14F-4D97-AF65-F5344CB8AC3E}">
        <p14:creationId xmlns:p14="http://schemas.microsoft.com/office/powerpoint/2010/main" val="114742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0C3F2-8403-6B44-9842-2AD3D2BB0101}"/>
              </a:ext>
            </a:extLst>
          </p:cNvPr>
          <p:cNvSpPr>
            <a:spLocks noGrp="1"/>
          </p:cNvSpPr>
          <p:nvPr>
            <p:ph type="title"/>
          </p:nvPr>
        </p:nvSpPr>
        <p:spPr/>
        <p:txBody>
          <a:bodyPr/>
          <a:lstStyle/>
          <a:p>
            <a:r>
              <a:rPr lang="en-US" dirty="0"/>
              <a:t>Regular Expressions</a:t>
            </a:r>
          </a:p>
        </p:txBody>
      </p:sp>
      <p:sp>
        <p:nvSpPr>
          <p:cNvPr id="3" name="Content Placeholder 2"/>
          <p:cNvSpPr>
            <a:spLocks noGrp="1"/>
          </p:cNvSpPr>
          <p:nvPr>
            <p:ph idx="1"/>
          </p:nvPr>
        </p:nvSpPr>
        <p:spPr/>
        <p:txBody>
          <a:bodyPr>
            <a:normAutofit fontScale="92500" lnSpcReduction="20000"/>
          </a:bodyPr>
          <a:lstStyle/>
          <a:p>
            <a:pPr lvl="0">
              <a:lnSpc>
                <a:spcPct val="110000"/>
              </a:lnSpc>
            </a:pPr>
            <a:r>
              <a:rPr lang="en-CA" sz="2600" dirty="0"/>
              <a:t>Main task in web scraping is to collect </a:t>
            </a:r>
            <a:r>
              <a:rPr lang="en-CA" sz="2600" b="1" dirty="0"/>
              <a:t>relevant </a:t>
            </a:r>
            <a:r>
              <a:rPr lang="en-CA" sz="2600" dirty="0"/>
              <a:t>information for the research problem from lots of textual data.</a:t>
            </a:r>
          </a:p>
          <a:p>
            <a:pPr lvl="0">
              <a:lnSpc>
                <a:spcPct val="110000"/>
              </a:lnSpc>
            </a:pPr>
            <a:endParaRPr lang="en-CA" sz="500" dirty="0"/>
          </a:p>
          <a:p>
            <a:pPr lvl="0">
              <a:lnSpc>
                <a:spcPct val="110000"/>
              </a:lnSpc>
            </a:pPr>
            <a:r>
              <a:rPr lang="en-CA" sz="2600" dirty="0"/>
              <a:t>We care about systematic elements of textual data, especially if quantitative methods are eventually going to be applied.</a:t>
            </a:r>
          </a:p>
          <a:p>
            <a:pPr lvl="0">
              <a:lnSpc>
                <a:spcPct val="110000"/>
              </a:lnSpc>
            </a:pPr>
            <a:endParaRPr lang="en-CA" sz="500" dirty="0"/>
          </a:p>
          <a:p>
            <a:pPr lvl="0">
              <a:lnSpc>
                <a:spcPct val="110000"/>
              </a:lnSpc>
            </a:pPr>
            <a:r>
              <a:rPr lang="en-CA" sz="2600" dirty="0"/>
              <a:t>Systematic structures can be</a:t>
            </a:r>
          </a:p>
          <a:p>
            <a:pPr lvl="1">
              <a:lnSpc>
                <a:spcPct val="110000"/>
              </a:lnSpc>
            </a:pPr>
            <a:r>
              <a:rPr lang="en-CA" dirty="0"/>
              <a:t>numbers</a:t>
            </a:r>
          </a:p>
          <a:p>
            <a:pPr lvl="1">
              <a:lnSpc>
                <a:spcPct val="110000"/>
              </a:lnSpc>
            </a:pPr>
            <a:r>
              <a:rPr lang="en-CA" dirty="0"/>
              <a:t>names (countries, etc.)</a:t>
            </a:r>
          </a:p>
          <a:p>
            <a:pPr lvl="1">
              <a:lnSpc>
                <a:spcPct val="110000"/>
              </a:lnSpc>
            </a:pPr>
            <a:r>
              <a:rPr lang="en-CA" dirty="0"/>
              <a:t>addresses (mailing, e-mailing, URLs, etc.)</a:t>
            </a:r>
          </a:p>
          <a:p>
            <a:pPr lvl="1">
              <a:lnSpc>
                <a:spcPct val="110000"/>
              </a:lnSpc>
            </a:pPr>
            <a:r>
              <a:rPr lang="en-CA" dirty="0"/>
              <a:t>specific character strings, etc.</a:t>
            </a:r>
          </a:p>
        </p:txBody>
      </p:sp>
    </p:spTree>
    <p:extLst>
      <p:ext uri="{BB962C8B-B14F-4D97-AF65-F5344CB8AC3E}">
        <p14:creationId xmlns:p14="http://schemas.microsoft.com/office/powerpoint/2010/main" val="3726714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0C3F2-8403-6B44-9842-2AD3D2BB0101}"/>
              </a:ext>
            </a:extLst>
          </p:cNvPr>
          <p:cNvSpPr>
            <a:spLocks noGrp="1"/>
          </p:cNvSpPr>
          <p:nvPr>
            <p:ph type="title"/>
          </p:nvPr>
        </p:nvSpPr>
        <p:spPr/>
        <p:txBody>
          <a:bodyPr/>
          <a:lstStyle/>
          <a:p>
            <a:r>
              <a:rPr lang="en-US" dirty="0"/>
              <a:t>Regular Expressions</a:t>
            </a:r>
          </a:p>
        </p:txBody>
      </p:sp>
      <p:sp>
        <p:nvSpPr>
          <p:cNvPr id="3" name="Content Placeholder 2"/>
          <p:cNvSpPr>
            <a:spLocks noGrp="1"/>
          </p:cNvSpPr>
          <p:nvPr>
            <p:ph idx="1"/>
          </p:nvPr>
        </p:nvSpPr>
        <p:spPr/>
        <p:txBody>
          <a:bodyPr>
            <a:normAutofit fontScale="92500" lnSpcReduction="20000"/>
          </a:bodyPr>
          <a:lstStyle/>
          <a:p>
            <a:pPr lvl="0">
              <a:lnSpc>
                <a:spcPct val="110000"/>
              </a:lnSpc>
            </a:pPr>
            <a:r>
              <a:rPr lang="en-CA" sz="2600" dirty="0"/>
              <a:t>Regular expressions (</a:t>
            </a:r>
            <a:r>
              <a:rPr lang="en-CA" sz="2600" dirty="0" err="1"/>
              <a:t>regexps</a:t>
            </a:r>
            <a:r>
              <a:rPr lang="en-CA" sz="2600" dirty="0"/>
              <a:t>) allow for the systematic extraction of the information components.</a:t>
            </a:r>
          </a:p>
          <a:p>
            <a:pPr lvl="0">
              <a:lnSpc>
                <a:spcPct val="110000"/>
              </a:lnSpc>
            </a:pPr>
            <a:endParaRPr lang="en-CA" sz="500" dirty="0"/>
          </a:p>
          <a:p>
            <a:pPr lvl="0">
              <a:lnSpc>
                <a:spcPct val="110000"/>
              </a:lnSpc>
            </a:pPr>
            <a:r>
              <a:rPr lang="en-CA" sz="2600" b="1" dirty="0" err="1"/>
              <a:t>Regexps</a:t>
            </a:r>
            <a:r>
              <a:rPr lang="en-CA" sz="2600" dirty="0"/>
              <a:t> are abstract sequences of strings that match concrete recurring patterns in text.</a:t>
            </a:r>
          </a:p>
          <a:p>
            <a:pPr lvl="0">
              <a:lnSpc>
                <a:spcPct val="110000"/>
              </a:lnSpc>
            </a:pPr>
            <a:endParaRPr lang="en-CA" sz="500" dirty="0"/>
          </a:p>
          <a:p>
            <a:pPr lvl="0">
              <a:lnSpc>
                <a:spcPct val="110000"/>
              </a:lnSpc>
            </a:pPr>
            <a:r>
              <a:rPr lang="en-CA" sz="2600" dirty="0"/>
              <a:t>Can be used to extract from plain text, HTML, and XML.</a:t>
            </a:r>
          </a:p>
          <a:p>
            <a:pPr lvl="0">
              <a:lnSpc>
                <a:spcPct val="110000"/>
              </a:lnSpc>
            </a:pPr>
            <a:endParaRPr lang="en-CA" sz="500" dirty="0"/>
          </a:p>
          <a:p>
            <a:pPr lvl="0">
              <a:lnSpc>
                <a:spcPct val="110000"/>
              </a:lnSpc>
            </a:pPr>
            <a:r>
              <a:rPr lang="en-CA" sz="2600" dirty="0"/>
              <a:t>Useful when information is hidden within </a:t>
            </a:r>
            <a:r>
              <a:rPr lang="en-CA" sz="2600" i="1" dirty="0"/>
              <a:t>atomic</a:t>
            </a:r>
            <a:r>
              <a:rPr lang="en-CA" sz="2600" dirty="0"/>
              <a:t> values.</a:t>
            </a:r>
          </a:p>
          <a:p>
            <a:pPr algn="ctr"/>
            <a:r>
              <a:rPr lang="en-CA" dirty="0"/>
              <a:t>________________________</a:t>
            </a:r>
          </a:p>
          <a:p>
            <a:endParaRPr lang="en-CA" sz="100" b="1" dirty="0"/>
          </a:p>
          <a:p>
            <a:r>
              <a:rPr lang="en-CA" sz="2600" b="1" dirty="0"/>
              <a:t>Notebook:</a:t>
            </a:r>
            <a:r>
              <a:rPr lang="en-CA" sz="2600" dirty="0"/>
              <a:t> Python Regular Expressions and More</a:t>
            </a:r>
            <a:r>
              <a:rPr lang="en-CA" sz="2600" b="1" dirty="0"/>
              <a:t> </a:t>
            </a:r>
          </a:p>
        </p:txBody>
      </p:sp>
    </p:spTree>
    <p:extLst>
      <p:ext uri="{BB962C8B-B14F-4D97-AF65-F5344CB8AC3E}">
        <p14:creationId xmlns:p14="http://schemas.microsoft.com/office/powerpoint/2010/main" val="1071280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nvPr>
        </p:nvSpPr>
        <p:spPr/>
        <p:txBody>
          <a:bodyPr/>
          <a:lstStyle/>
          <a:p>
            <a:r>
              <a:rPr lang="en-US" dirty="0"/>
              <a:t>Beautiful Soup</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nvPr>
        </p:nvSpPr>
        <p:spPr/>
        <p:txBody>
          <a:bodyPr/>
          <a:lstStyle/>
          <a:p>
            <a:pPr>
              <a:lnSpc>
                <a:spcPct val="100000"/>
              </a:lnSpc>
            </a:pPr>
            <a:r>
              <a:rPr lang="en-CA" dirty="0"/>
              <a:t>Simple web requests require some networking code to fetch a page and return the HTML contents. </a:t>
            </a:r>
          </a:p>
          <a:p>
            <a:pPr>
              <a:lnSpc>
                <a:spcPct val="100000"/>
              </a:lnSpc>
            </a:pPr>
            <a:endParaRPr lang="en-CA" sz="500" dirty="0"/>
          </a:p>
          <a:p>
            <a:pPr>
              <a:lnSpc>
                <a:spcPct val="100000"/>
              </a:lnSpc>
            </a:pPr>
            <a:r>
              <a:rPr lang="en-CA" dirty="0"/>
              <a:t>Browsers do a lot of work to intelligently parse totally improper HTML syntax, something like:</a:t>
            </a:r>
          </a:p>
          <a:p>
            <a:pPr algn="ctr">
              <a:lnSpc>
                <a:spcPct val="100000"/>
              </a:lnSpc>
            </a:pPr>
            <a:r>
              <a:rPr lang="en-CA" dirty="0">
                <a:latin typeface="Courier New" panose="02070309020205020404" pitchFamily="49" charset="0"/>
                <a:cs typeface="Courier New" panose="02070309020205020404" pitchFamily="49" charset="0"/>
              </a:rPr>
              <a:t>&lt;a </a:t>
            </a:r>
            <a:r>
              <a:rPr lang="en-CA" dirty="0" err="1">
                <a:latin typeface="Courier New" panose="02070309020205020404" pitchFamily="49" charset="0"/>
                <a:cs typeface="Courier New" panose="02070309020205020404" pitchFamily="49" charset="0"/>
              </a:rPr>
              <a:t>href</a:t>
            </a:r>
            <a:r>
              <a:rPr lang="en-CA" dirty="0">
                <a:latin typeface="Courier New" panose="02070309020205020404" pitchFamily="49" charset="0"/>
                <a:cs typeface="Courier New" panose="02070309020205020404" pitchFamily="49" charset="0"/>
              </a:rPr>
              <a:t>="</a:t>
            </a:r>
            <a:r>
              <a:rPr lang="en-CA" dirty="0" err="1">
                <a:latin typeface="Courier New" panose="02070309020205020404" pitchFamily="49" charset="0"/>
                <a:cs typeface="Courier New" panose="02070309020205020404" pitchFamily="49" charset="0"/>
              </a:rPr>
              <a:t>crummy.com</a:t>
            </a:r>
            <a:r>
              <a:rPr lang="en-CA" dirty="0">
                <a:latin typeface="Courier New" panose="02070309020205020404" pitchFamily="49" charset="0"/>
                <a:cs typeface="Courier New" panose="02070309020205020404" pitchFamily="49" charset="0"/>
              </a:rPr>
              <a:t>&gt; &lt;b&gt;link text&lt;a&gt; &lt;/b&gt;</a:t>
            </a:r>
          </a:p>
          <a:p>
            <a:pPr>
              <a:lnSpc>
                <a:spcPct val="100000"/>
              </a:lnSpc>
            </a:pPr>
            <a:endParaRPr lang="en-CA" sz="500" dirty="0"/>
          </a:p>
          <a:p>
            <a:pPr>
              <a:lnSpc>
                <a:spcPct val="100000"/>
              </a:lnSpc>
            </a:pPr>
            <a:r>
              <a:rPr lang="en-US" b="1" dirty="0"/>
              <a:t>Beautiful Soup </a:t>
            </a:r>
            <a:r>
              <a:rPr lang="en-US" dirty="0"/>
              <a:t>is a Python library that helps extract data out of HTML and XML files. It parses HTML files, even if they’re broken.</a:t>
            </a:r>
            <a:endParaRPr lang="en-CA" dirty="0"/>
          </a:p>
        </p:txBody>
      </p:sp>
    </p:spTree>
    <p:extLst>
      <p:ext uri="{BB962C8B-B14F-4D97-AF65-F5344CB8AC3E}">
        <p14:creationId xmlns:p14="http://schemas.microsoft.com/office/powerpoint/2010/main" val="358273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nvPr>
        </p:nvSpPr>
        <p:spPr/>
        <p:txBody>
          <a:bodyPr/>
          <a:lstStyle/>
          <a:p>
            <a:r>
              <a:rPr lang="en-US" dirty="0"/>
              <a:t>Beautiful Soup</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nvPr>
        </p:nvSpPr>
        <p:spPr/>
        <p:txBody>
          <a:bodyPr/>
          <a:lstStyle/>
          <a:p>
            <a:pPr>
              <a:lnSpc>
                <a:spcPct val="100000"/>
              </a:lnSpc>
            </a:pPr>
            <a:r>
              <a:rPr lang="en-CA" dirty="0"/>
              <a:t>BS does not simply convert bad HTML to good XHTML, to be parsed with an XML parser.</a:t>
            </a:r>
          </a:p>
          <a:p>
            <a:pPr>
              <a:lnSpc>
                <a:spcPct val="100000"/>
              </a:lnSpc>
            </a:pPr>
            <a:endParaRPr lang="en-CA" sz="500" dirty="0"/>
          </a:p>
          <a:p>
            <a:pPr>
              <a:lnSpc>
                <a:spcPct val="100000"/>
              </a:lnSpc>
            </a:pPr>
            <a:r>
              <a:rPr lang="en-CA" dirty="0"/>
              <a:t>BS allows a user to fully inspect the (proper) HTML structure it produces, programmatically. </a:t>
            </a:r>
          </a:p>
          <a:p>
            <a:pPr>
              <a:lnSpc>
                <a:spcPct val="100000"/>
              </a:lnSpc>
            </a:pPr>
            <a:endParaRPr lang="en-CA" sz="500" dirty="0"/>
          </a:p>
          <a:p>
            <a:pPr>
              <a:lnSpc>
                <a:spcPct val="100000"/>
              </a:lnSpc>
            </a:pPr>
            <a:r>
              <a:rPr lang="en-CA" dirty="0"/>
              <a:t>When BS is done its work on an HTML file, the result is an API for traversing, searching, and reading the document’s elements.</a:t>
            </a:r>
          </a:p>
        </p:txBody>
      </p:sp>
    </p:spTree>
    <p:extLst>
      <p:ext uri="{BB962C8B-B14F-4D97-AF65-F5344CB8AC3E}">
        <p14:creationId xmlns:p14="http://schemas.microsoft.com/office/powerpoint/2010/main" val="2109472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nvPr>
        </p:nvSpPr>
        <p:spPr/>
        <p:txBody>
          <a:bodyPr/>
          <a:lstStyle/>
          <a:p>
            <a:r>
              <a:rPr lang="en-US" dirty="0"/>
              <a:t>Beautiful Soup</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nvPr>
        </p:nvSpPr>
        <p:spPr/>
        <p:txBody>
          <a:bodyPr>
            <a:normAutofit lnSpcReduction="10000"/>
          </a:bodyPr>
          <a:lstStyle/>
          <a:p>
            <a:pPr>
              <a:lnSpc>
                <a:spcPct val="100000"/>
              </a:lnSpc>
            </a:pPr>
            <a:r>
              <a:rPr lang="en-CA" dirty="0"/>
              <a:t>Typical HTML elements to be extracted/read come in various formats: </a:t>
            </a:r>
          </a:p>
          <a:p>
            <a:pPr lvl="1">
              <a:lnSpc>
                <a:spcPct val="100000"/>
              </a:lnSpc>
            </a:pPr>
            <a:r>
              <a:rPr lang="en-CA" dirty="0"/>
              <a:t>text</a:t>
            </a:r>
          </a:p>
          <a:p>
            <a:pPr lvl="1">
              <a:lnSpc>
                <a:spcPct val="100000"/>
              </a:lnSpc>
            </a:pPr>
            <a:r>
              <a:rPr lang="en-CA" dirty="0"/>
              <a:t>tables</a:t>
            </a:r>
          </a:p>
          <a:p>
            <a:pPr lvl="1">
              <a:lnSpc>
                <a:spcPct val="100000"/>
              </a:lnSpc>
            </a:pPr>
            <a:r>
              <a:rPr lang="en-CA" dirty="0"/>
              <a:t>form field values</a:t>
            </a:r>
          </a:p>
          <a:p>
            <a:pPr lvl="1">
              <a:lnSpc>
                <a:spcPct val="100000"/>
              </a:lnSpc>
            </a:pPr>
            <a:r>
              <a:rPr lang="en-CA" dirty="0"/>
              <a:t>images</a:t>
            </a:r>
          </a:p>
          <a:p>
            <a:pPr lvl="1">
              <a:lnSpc>
                <a:spcPct val="100000"/>
              </a:lnSpc>
            </a:pPr>
            <a:r>
              <a:rPr lang="en-CA" dirty="0"/>
              <a:t>videos </a:t>
            </a:r>
          </a:p>
          <a:p>
            <a:pPr lvl="1">
              <a:lnSpc>
                <a:spcPct val="100000"/>
              </a:lnSpc>
            </a:pPr>
            <a:r>
              <a:rPr lang="en-CA" dirty="0"/>
              <a:t>etc.</a:t>
            </a:r>
          </a:p>
          <a:p>
            <a:endParaRPr lang="en-US" sz="500" dirty="0"/>
          </a:p>
          <a:p>
            <a:r>
              <a:rPr lang="en-US" dirty="0"/>
              <a:t>It provides </a:t>
            </a:r>
            <a:r>
              <a:rPr lang="en-US" b="1" dirty="0"/>
              <a:t>idiomatic</a:t>
            </a:r>
            <a:r>
              <a:rPr lang="en-US" dirty="0"/>
              <a:t> ways of navigating, searching, modifying the parse tree of the HTML file (it’s a huge time-saver).</a:t>
            </a:r>
            <a:endParaRPr lang="en-CA" dirty="0"/>
          </a:p>
        </p:txBody>
      </p:sp>
    </p:spTree>
    <p:extLst>
      <p:ext uri="{BB962C8B-B14F-4D97-AF65-F5344CB8AC3E}">
        <p14:creationId xmlns:p14="http://schemas.microsoft.com/office/powerpoint/2010/main" val="3914209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ACD5A1-30D3-4A46-8AA2-BCEFA4B44B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2902" y="1922564"/>
            <a:ext cx="10686197" cy="2927851"/>
          </a:xfrm>
          <a:prstGeom prst="rect">
            <a:avLst/>
          </a:prstGeom>
        </p:spPr>
      </p:pic>
      <p:sp>
        <p:nvSpPr>
          <p:cNvPr id="4" name="Content Placeholder 2">
            <a:extLst>
              <a:ext uri="{FF2B5EF4-FFF2-40B4-BE49-F238E27FC236}">
                <a16:creationId xmlns:a16="http://schemas.microsoft.com/office/drawing/2014/main" id="{E2DE8719-0C89-A64D-8E92-F9482C8D351A}"/>
              </a:ext>
            </a:extLst>
          </p:cNvPr>
          <p:cNvSpPr txBox="1">
            <a:spLocks/>
          </p:cNvSpPr>
          <p:nvPr/>
        </p:nvSpPr>
        <p:spPr>
          <a:xfrm>
            <a:off x="4858754" y="0"/>
            <a:ext cx="7333246" cy="232719"/>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en-US" sz="1400" dirty="0">
                <a:solidFill>
                  <a:schemeClr val="tx2"/>
                </a:solidFill>
                <a:latin typeface="Dagny OT" panose="020B0504020201020104" pitchFamily="34" charset="77"/>
                <a:ea typeface="Helvetica Light" charset="0"/>
                <a:cs typeface="Helvetica Light" charset="0"/>
              </a:rPr>
              <a:t>[Beautiful Soup documentation,</a:t>
            </a:r>
            <a:r>
              <a:rPr lang="en-US" sz="1400" dirty="0">
                <a:latin typeface="Dagny OT" panose="020B0504020201020104" pitchFamily="34" charset="77"/>
                <a:ea typeface="Helvetica Light" charset="0"/>
                <a:cs typeface="Helvetica Light" charset="0"/>
              </a:rPr>
              <a:t> </a:t>
            </a:r>
            <a:r>
              <a:rPr lang="en-US" sz="1400" dirty="0">
                <a:latin typeface="Dagny OT" panose="020B0504020201020104" pitchFamily="34" charset="77"/>
                <a:ea typeface="Helvetica Light" charset="0"/>
                <a:cs typeface="Helvetica Light" charset="0"/>
                <a:hlinkClick r:id="rId3"/>
              </a:rPr>
              <a:t>https://www.crummy.com/software/BeautifulSoup/bs4/doc/</a:t>
            </a:r>
            <a:r>
              <a:rPr lang="en-US" sz="1400" dirty="0">
                <a:solidFill>
                  <a:schemeClr val="tx2"/>
                </a:solidFill>
                <a:latin typeface="Dagny OT" panose="020B0504020201020104" pitchFamily="34" charset="77"/>
                <a:ea typeface="Helvetica Light" charset="0"/>
                <a:cs typeface="Helvetica Light" charset="0"/>
              </a:rPr>
              <a:t>]</a:t>
            </a:r>
          </a:p>
        </p:txBody>
      </p:sp>
    </p:spTree>
    <p:extLst>
      <p:ext uri="{BB962C8B-B14F-4D97-AF65-F5344CB8AC3E}">
        <p14:creationId xmlns:p14="http://schemas.microsoft.com/office/powerpoint/2010/main" val="660136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ACD5A1-30D3-4A46-8AA2-BCEFA4B44B6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77442" y="604385"/>
            <a:ext cx="7837116" cy="5730510"/>
          </a:xfrm>
          <a:prstGeom prst="rect">
            <a:avLst/>
          </a:prstGeom>
        </p:spPr>
      </p:pic>
      <p:sp>
        <p:nvSpPr>
          <p:cNvPr id="4" name="Content Placeholder 2">
            <a:extLst>
              <a:ext uri="{FF2B5EF4-FFF2-40B4-BE49-F238E27FC236}">
                <a16:creationId xmlns:a16="http://schemas.microsoft.com/office/drawing/2014/main" id="{DDF3CEAB-257D-9543-AF7E-8F91F048C586}"/>
              </a:ext>
            </a:extLst>
          </p:cNvPr>
          <p:cNvSpPr txBox="1">
            <a:spLocks/>
          </p:cNvSpPr>
          <p:nvPr/>
        </p:nvSpPr>
        <p:spPr>
          <a:xfrm>
            <a:off x="4858754" y="0"/>
            <a:ext cx="7333246" cy="232719"/>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en-US" sz="1400" dirty="0">
                <a:solidFill>
                  <a:schemeClr val="tx2"/>
                </a:solidFill>
                <a:latin typeface="Dagny OT" panose="020B0504020201020104" pitchFamily="34" charset="77"/>
                <a:ea typeface="Helvetica Light" charset="0"/>
                <a:cs typeface="Helvetica Light" charset="0"/>
              </a:rPr>
              <a:t>[Beautiful Soup documentation,</a:t>
            </a:r>
            <a:r>
              <a:rPr lang="en-US" sz="1400" dirty="0">
                <a:latin typeface="Dagny OT" panose="020B0504020201020104" pitchFamily="34" charset="77"/>
                <a:ea typeface="Helvetica Light" charset="0"/>
                <a:cs typeface="Helvetica Light" charset="0"/>
              </a:rPr>
              <a:t> </a:t>
            </a:r>
            <a:r>
              <a:rPr lang="en-US" sz="1400" dirty="0">
                <a:latin typeface="Dagny OT" panose="020B0504020201020104" pitchFamily="34" charset="77"/>
                <a:ea typeface="Helvetica Light" charset="0"/>
                <a:cs typeface="Helvetica Light" charset="0"/>
                <a:hlinkClick r:id="rId3"/>
              </a:rPr>
              <a:t>https://www.crummy.com/software/BeautifulSoup/bs4/doc/</a:t>
            </a:r>
            <a:r>
              <a:rPr lang="en-US" sz="1400" dirty="0">
                <a:solidFill>
                  <a:schemeClr val="tx2"/>
                </a:solidFill>
                <a:latin typeface="Dagny OT" panose="020B0504020201020104" pitchFamily="34" charset="77"/>
                <a:ea typeface="Helvetica Light" charset="0"/>
                <a:cs typeface="Helvetica Light" charset="0"/>
              </a:rPr>
              <a:t>]</a:t>
            </a:r>
          </a:p>
        </p:txBody>
      </p:sp>
    </p:spTree>
    <p:extLst>
      <p:ext uri="{BB962C8B-B14F-4D97-AF65-F5344CB8AC3E}">
        <p14:creationId xmlns:p14="http://schemas.microsoft.com/office/powerpoint/2010/main" val="405900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ACD5A1-30D3-4A46-8AA2-BCEFA4B44B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53" y="590752"/>
            <a:ext cx="10134094" cy="5798417"/>
          </a:xfrm>
          <a:prstGeom prst="rect">
            <a:avLst/>
          </a:prstGeom>
        </p:spPr>
      </p:pic>
      <p:sp>
        <p:nvSpPr>
          <p:cNvPr id="4" name="Content Placeholder 2">
            <a:extLst>
              <a:ext uri="{FF2B5EF4-FFF2-40B4-BE49-F238E27FC236}">
                <a16:creationId xmlns:a16="http://schemas.microsoft.com/office/drawing/2014/main" id="{70CE5884-548C-8D49-8BBB-64512DD11CF6}"/>
              </a:ext>
            </a:extLst>
          </p:cNvPr>
          <p:cNvSpPr txBox="1">
            <a:spLocks/>
          </p:cNvSpPr>
          <p:nvPr/>
        </p:nvSpPr>
        <p:spPr>
          <a:xfrm>
            <a:off x="4858754" y="0"/>
            <a:ext cx="7333246" cy="232719"/>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en-US" sz="1400" dirty="0">
                <a:solidFill>
                  <a:schemeClr val="tx2"/>
                </a:solidFill>
                <a:latin typeface="Dagny OT" panose="020B0504020201020104" pitchFamily="34" charset="77"/>
                <a:ea typeface="Helvetica Light" charset="0"/>
                <a:cs typeface="Helvetica Light" charset="0"/>
              </a:rPr>
              <a:t>[Beautiful Soup documentation,</a:t>
            </a:r>
            <a:r>
              <a:rPr lang="en-US" sz="1400" dirty="0">
                <a:latin typeface="Dagny OT" panose="020B0504020201020104" pitchFamily="34" charset="77"/>
                <a:ea typeface="Helvetica Light" charset="0"/>
                <a:cs typeface="Helvetica Light" charset="0"/>
              </a:rPr>
              <a:t> </a:t>
            </a:r>
            <a:r>
              <a:rPr lang="en-US" sz="1400" dirty="0">
                <a:latin typeface="Dagny OT" panose="020B0504020201020104" pitchFamily="34" charset="77"/>
                <a:ea typeface="Helvetica Light" charset="0"/>
                <a:cs typeface="Helvetica Light" charset="0"/>
                <a:hlinkClick r:id="rId3"/>
              </a:rPr>
              <a:t>https://www.crummy.com/software/BeautifulSoup/bs4/doc/</a:t>
            </a:r>
            <a:r>
              <a:rPr lang="en-US" sz="1400" dirty="0">
                <a:solidFill>
                  <a:schemeClr val="tx2"/>
                </a:solidFill>
                <a:latin typeface="Dagny OT" panose="020B0504020201020104" pitchFamily="34" charset="77"/>
                <a:ea typeface="Helvetica Light" charset="0"/>
                <a:cs typeface="Helvetica Light" charset="0"/>
              </a:rPr>
              <a:t>]</a:t>
            </a:r>
          </a:p>
        </p:txBody>
      </p:sp>
    </p:spTree>
    <p:extLst>
      <p:ext uri="{BB962C8B-B14F-4D97-AF65-F5344CB8AC3E}">
        <p14:creationId xmlns:p14="http://schemas.microsoft.com/office/powerpoint/2010/main" val="1472324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ACD5A1-30D3-4A46-8AA2-BCEFA4B44B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067" y="1235686"/>
            <a:ext cx="11421462" cy="1512519"/>
          </a:xfrm>
          <a:prstGeom prst="rect">
            <a:avLst/>
          </a:prstGeom>
        </p:spPr>
      </p:pic>
      <p:sp>
        <p:nvSpPr>
          <p:cNvPr id="6" name="Content Placeholder 2">
            <a:extLst>
              <a:ext uri="{FF2B5EF4-FFF2-40B4-BE49-F238E27FC236}">
                <a16:creationId xmlns:a16="http://schemas.microsoft.com/office/drawing/2014/main" id="{DB2C78C9-19AA-064B-A9BB-C9FFB1267312}"/>
              </a:ext>
            </a:extLst>
          </p:cNvPr>
          <p:cNvSpPr txBox="1">
            <a:spLocks/>
          </p:cNvSpPr>
          <p:nvPr/>
        </p:nvSpPr>
        <p:spPr>
          <a:xfrm>
            <a:off x="4858754" y="0"/>
            <a:ext cx="7333246" cy="232719"/>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en-US" sz="1400" dirty="0">
                <a:solidFill>
                  <a:schemeClr val="tx2"/>
                </a:solidFill>
                <a:latin typeface="Dagny OT" panose="020B0504020201020104" pitchFamily="34" charset="77"/>
                <a:ea typeface="Helvetica Light" charset="0"/>
                <a:cs typeface="Helvetica Light" charset="0"/>
              </a:rPr>
              <a:t>[Beautiful Soup documentation,</a:t>
            </a:r>
            <a:r>
              <a:rPr lang="en-US" sz="1400" dirty="0">
                <a:latin typeface="Dagny OT" panose="020B0504020201020104" pitchFamily="34" charset="77"/>
                <a:ea typeface="Helvetica Light" charset="0"/>
                <a:cs typeface="Helvetica Light" charset="0"/>
              </a:rPr>
              <a:t> </a:t>
            </a:r>
            <a:r>
              <a:rPr lang="en-US" sz="1400" dirty="0">
                <a:latin typeface="Dagny OT" panose="020B0504020201020104" pitchFamily="34" charset="77"/>
                <a:ea typeface="Helvetica Light" charset="0"/>
                <a:cs typeface="Helvetica Light" charset="0"/>
                <a:hlinkClick r:id="rId3"/>
              </a:rPr>
              <a:t>https://www.crummy.com/software/BeautifulSoup/bs4/doc/</a:t>
            </a:r>
            <a:r>
              <a:rPr lang="en-US" sz="1400" dirty="0">
                <a:solidFill>
                  <a:schemeClr val="tx2"/>
                </a:solidFill>
                <a:latin typeface="Dagny OT" panose="020B0504020201020104" pitchFamily="34" charset="77"/>
                <a:ea typeface="Helvetica Light" charset="0"/>
                <a:cs typeface="Helvetica Light" charset="0"/>
              </a:rPr>
              <a:t>]</a:t>
            </a:r>
          </a:p>
        </p:txBody>
      </p:sp>
      <p:pic>
        <p:nvPicPr>
          <p:cNvPr id="3" name="Picture 2">
            <a:extLst>
              <a:ext uri="{FF2B5EF4-FFF2-40B4-BE49-F238E27FC236}">
                <a16:creationId xmlns:a16="http://schemas.microsoft.com/office/drawing/2014/main" id="{9C672AD1-BC87-AC42-A7BA-536F036CBD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2096" y="3014740"/>
            <a:ext cx="11259403" cy="2861076"/>
          </a:xfrm>
          <a:prstGeom prst="rect">
            <a:avLst/>
          </a:prstGeom>
        </p:spPr>
      </p:pic>
    </p:spTree>
    <p:extLst>
      <p:ext uri="{BB962C8B-B14F-4D97-AF65-F5344CB8AC3E}">
        <p14:creationId xmlns:p14="http://schemas.microsoft.com/office/powerpoint/2010/main" val="1864310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513A5-75AF-614A-A0B8-E5A4F47E6700}"/>
              </a:ext>
            </a:extLst>
          </p:cNvPr>
          <p:cNvSpPr>
            <a:spLocks noGrp="1"/>
          </p:cNvSpPr>
          <p:nvPr>
            <p:ph type="title"/>
          </p:nvPr>
        </p:nvSpPr>
        <p:spPr/>
        <p:txBody>
          <a:bodyPr/>
          <a:lstStyle/>
          <a:p>
            <a:r>
              <a:rPr lang="en-US" dirty="0"/>
              <a:t>Selenium</a:t>
            </a:r>
          </a:p>
        </p:txBody>
      </p:sp>
      <p:sp>
        <p:nvSpPr>
          <p:cNvPr id="3" name="Content Placeholder 2"/>
          <p:cNvSpPr>
            <a:spLocks noGrp="1"/>
          </p:cNvSpPr>
          <p:nvPr>
            <p:ph idx="1"/>
          </p:nvPr>
        </p:nvSpPr>
        <p:spPr/>
        <p:txBody>
          <a:bodyPr>
            <a:normAutofit fontScale="92500" lnSpcReduction="10000"/>
          </a:bodyPr>
          <a:lstStyle/>
          <a:p>
            <a:pPr>
              <a:lnSpc>
                <a:spcPct val="110000"/>
              </a:lnSpc>
            </a:pPr>
            <a:r>
              <a:rPr lang="en-CA" sz="2600" b="1" dirty="0"/>
              <a:t>Selenium</a:t>
            </a:r>
            <a:r>
              <a:rPr lang="en-CA" sz="2600" dirty="0"/>
              <a:t> is a tool to automate web browser interactions (in Python). It is used primarily for automating web applications for testing purposes, but it has other applications. </a:t>
            </a:r>
          </a:p>
          <a:p>
            <a:pPr>
              <a:lnSpc>
                <a:spcPct val="110000"/>
              </a:lnSpc>
            </a:pPr>
            <a:endParaRPr lang="en-CA" sz="500" dirty="0"/>
          </a:p>
          <a:p>
            <a:pPr>
              <a:lnSpc>
                <a:spcPct val="110000"/>
              </a:lnSpc>
            </a:pPr>
            <a:r>
              <a:rPr lang="en-CA" sz="2600" dirty="0"/>
              <a:t>Mainly, it allows the user to open a browser and to perform tasks as a human being would, such as:</a:t>
            </a:r>
          </a:p>
          <a:p>
            <a:pPr lvl="1">
              <a:lnSpc>
                <a:spcPct val="110000"/>
              </a:lnSpc>
            </a:pPr>
            <a:r>
              <a:rPr lang="en-CA" sz="2200" dirty="0"/>
              <a:t>clicking buttons</a:t>
            </a:r>
          </a:p>
          <a:p>
            <a:pPr lvl="1">
              <a:lnSpc>
                <a:spcPct val="110000"/>
              </a:lnSpc>
            </a:pPr>
            <a:r>
              <a:rPr lang="en-CA" sz="2200" dirty="0"/>
              <a:t>entering information in forms</a:t>
            </a:r>
          </a:p>
          <a:p>
            <a:pPr lvl="1">
              <a:lnSpc>
                <a:spcPct val="110000"/>
              </a:lnSpc>
            </a:pPr>
            <a:r>
              <a:rPr lang="en-CA" sz="2200" dirty="0"/>
              <a:t>searching for specific information on the web pages</a:t>
            </a:r>
          </a:p>
          <a:p>
            <a:pPr lvl="1">
              <a:lnSpc>
                <a:spcPct val="110000"/>
              </a:lnSpc>
            </a:pPr>
            <a:r>
              <a:rPr lang="en-CA" sz="2200" dirty="0"/>
              <a:t>etc.</a:t>
            </a:r>
          </a:p>
        </p:txBody>
      </p:sp>
      <p:sp>
        <p:nvSpPr>
          <p:cNvPr id="4" name="Rectangle 3">
            <a:extLst>
              <a:ext uri="{FF2B5EF4-FFF2-40B4-BE49-F238E27FC236}">
                <a16:creationId xmlns:a16="http://schemas.microsoft.com/office/drawing/2014/main" id="{A3165563-851B-D14B-B224-8EBD6630DEB2}"/>
              </a:ext>
            </a:extLst>
          </p:cNvPr>
          <p:cNvSpPr/>
          <p:nvPr/>
        </p:nvSpPr>
        <p:spPr>
          <a:xfrm>
            <a:off x="7651975" y="0"/>
            <a:ext cx="4540025" cy="307777"/>
          </a:xfrm>
          <a:prstGeom prst="rect">
            <a:avLst/>
          </a:prstGeom>
        </p:spPr>
        <p:txBody>
          <a:bodyPr wrap="none">
            <a:spAutoFit/>
          </a:bodyPr>
          <a:lstStyle/>
          <a:p>
            <a:pPr algn="r"/>
            <a:r>
              <a:rPr lang="en-CA" sz="1400" dirty="0">
                <a:solidFill>
                  <a:schemeClr val="tx2"/>
                </a:solidFill>
                <a:latin typeface="Dagny OT" panose="020B0504020201020104" pitchFamily="34" charset="77"/>
              </a:rPr>
              <a:t>[</a:t>
            </a:r>
            <a:r>
              <a:rPr lang="en-CA" sz="1400" dirty="0" err="1">
                <a:solidFill>
                  <a:schemeClr val="tx2"/>
                </a:solidFill>
                <a:latin typeface="Dagny OT" panose="020B0504020201020104" pitchFamily="34" charset="77"/>
              </a:rPr>
              <a:t>R.Taracha</a:t>
            </a:r>
            <a:r>
              <a:rPr lang="en-CA" sz="1400" dirty="0">
                <a:solidFill>
                  <a:schemeClr val="tx2"/>
                </a:solidFill>
                <a:latin typeface="Dagny OT" panose="020B0504020201020104" pitchFamily="34" charset="77"/>
              </a:rPr>
              <a:t>, Introduction to Web Scraping using Selenium]</a:t>
            </a:r>
            <a:endParaRPr lang="en-CA" sz="1400" dirty="0">
              <a:solidFill>
                <a:schemeClr val="tx2"/>
              </a:solidFill>
              <a:effectLst/>
              <a:latin typeface="Dagny OT" panose="020B0504020201020104" pitchFamily="34" charset="77"/>
            </a:endParaRPr>
          </a:p>
        </p:txBody>
      </p:sp>
    </p:spTree>
    <p:extLst>
      <p:ext uri="{BB962C8B-B14F-4D97-AF65-F5344CB8AC3E}">
        <p14:creationId xmlns:p14="http://schemas.microsoft.com/office/powerpoint/2010/main" val="1738327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nvPr>
        </p:nvSpPr>
        <p:spPr/>
        <p:txBody>
          <a:bodyPr>
            <a:normAutofit/>
          </a:bodyPr>
          <a:lstStyle/>
          <a:p>
            <a:r>
              <a:rPr lang="en-CA" dirty="0"/>
              <a:t>Is Web Scraping Legal?</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nvPr>
        </p:nvSpPr>
        <p:spPr/>
        <p:txBody>
          <a:bodyPr>
            <a:normAutofit/>
          </a:bodyPr>
          <a:lstStyle/>
          <a:p>
            <a:pPr>
              <a:lnSpc>
                <a:spcPct val="110000"/>
              </a:lnSpc>
            </a:pPr>
            <a:r>
              <a:rPr lang="en-CA" b="1" dirty="0"/>
              <a:t>What is a spider?</a:t>
            </a:r>
            <a:r>
              <a:rPr lang="en-CA" i="1" dirty="0"/>
              <a:t>  </a:t>
            </a:r>
          </a:p>
          <a:p>
            <a:pPr lvl="1">
              <a:lnSpc>
                <a:spcPct val="110000"/>
              </a:lnSpc>
            </a:pPr>
            <a:r>
              <a:rPr lang="en-CA" dirty="0"/>
              <a:t>Programs that graze or crawl the web for information rapidly</a:t>
            </a:r>
          </a:p>
          <a:p>
            <a:pPr lvl="1">
              <a:lnSpc>
                <a:spcPct val="110000"/>
              </a:lnSpc>
            </a:pPr>
            <a:r>
              <a:rPr lang="en-CA" dirty="0"/>
              <a:t>Jumps from one page to another, grabbing the entire page content</a:t>
            </a:r>
          </a:p>
          <a:p>
            <a:pPr>
              <a:lnSpc>
                <a:spcPct val="110000"/>
              </a:lnSpc>
            </a:pPr>
            <a:endParaRPr lang="en-CA" sz="500" b="1" dirty="0"/>
          </a:p>
          <a:p>
            <a:pPr>
              <a:lnSpc>
                <a:spcPct val="110000"/>
              </a:lnSpc>
            </a:pPr>
            <a:r>
              <a:rPr lang="en-CA" b="1" dirty="0"/>
              <a:t>Scraping</a:t>
            </a:r>
            <a:r>
              <a:rPr lang="en-CA" dirty="0"/>
              <a:t> is taking specific information from specific websites (which is the goal): how are these </a:t>
            </a:r>
            <a:r>
              <a:rPr lang="en-CA" b="1" dirty="0"/>
              <a:t>different</a:t>
            </a:r>
            <a:r>
              <a:rPr lang="en-CA" dirty="0"/>
              <a:t>?</a:t>
            </a:r>
          </a:p>
          <a:p>
            <a:pPr>
              <a:lnSpc>
                <a:spcPct val="110000"/>
              </a:lnSpc>
            </a:pPr>
            <a:endParaRPr lang="en-CA" sz="500" dirty="0"/>
          </a:p>
          <a:p>
            <a:pPr>
              <a:lnSpc>
                <a:spcPct val="110000"/>
              </a:lnSpc>
            </a:pPr>
            <a:r>
              <a:rPr lang="en-CA" dirty="0"/>
              <a:t>“Scraping inherently involves </a:t>
            </a:r>
            <a:r>
              <a:rPr lang="en-CA" b="1" dirty="0"/>
              <a:t>copying</a:t>
            </a:r>
            <a:r>
              <a:rPr lang="en-CA" dirty="0"/>
              <a:t>, and therefore one of the most obvious claims against scrapers is copyright infringement.”</a:t>
            </a:r>
          </a:p>
        </p:txBody>
      </p:sp>
    </p:spTree>
    <p:extLst>
      <p:ext uri="{BB962C8B-B14F-4D97-AF65-F5344CB8AC3E}">
        <p14:creationId xmlns:p14="http://schemas.microsoft.com/office/powerpoint/2010/main" val="561736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402D7-F998-4A40-9450-ADB628E4DF31}"/>
              </a:ext>
            </a:extLst>
          </p:cNvPr>
          <p:cNvSpPr>
            <a:spLocks noGrp="1"/>
          </p:cNvSpPr>
          <p:nvPr>
            <p:ph type="title"/>
          </p:nvPr>
        </p:nvSpPr>
        <p:spPr/>
        <p:txBody>
          <a:bodyPr/>
          <a:lstStyle/>
          <a:p>
            <a:r>
              <a:rPr lang="en-US" dirty="0"/>
              <a:t>Selenium</a:t>
            </a:r>
          </a:p>
        </p:txBody>
      </p:sp>
      <p:sp>
        <p:nvSpPr>
          <p:cNvPr id="3" name="Content Placeholder 2">
            <a:extLst>
              <a:ext uri="{FF2B5EF4-FFF2-40B4-BE49-F238E27FC236}">
                <a16:creationId xmlns:a16="http://schemas.microsoft.com/office/drawing/2014/main" id="{20C6256B-35F8-0242-9DCA-3012D7AD45BA}"/>
              </a:ext>
            </a:extLst>
          </p:cNvPr>
          <p:cNvSpPr>
            <a:spLocks noGrp="1"/>
          </p:cNvSpPr>
          <p:nvPr>
            <p:ph idx="1"/>
          </p:nvPr>
        </p:nvSpPr>
        <p:spPr>
          <a:xfrm>
            <a:off x="581192" y="2180497"/>
            <a:ext cx="11029615" cy="3559904"/>
          </a:xfrm>
        </p:spPr>
        <p:txBody>
          <a:bodyPr/>
          <a:lstStyle/>
          <a:p>
            <a:r>
              <a:rPr lang="en-CA" dirty="0"/>
              <a:t>Selenium requires a driver to interface with the chosen browser. Firefox, for example, requires </a:t>
            </a:r>
            <a:r>
              <a:rPr lang="en-CA" i="1" dirty="0" err="1"/>
              <a:t>geckodriver</a:t>
            </a:r>
            <a:r>
              <a:rPr lang="en-CA" dirty="0"/>
              <a:t>.</a:t>
            </a:r>
          </a:p>
          <a:p>
            <a:endParaRPr lang="en-CA" sz="500" dirty="0"/>
          </a:p>
          <a:p>
            <a:r>
              <a:rPr lang="en-CA" dirty="0"/>
              <a:t>Other supported browsers will have their own drivers available: </a:t>
            </a:r>
          </a:p>
          <a:p>
            <a:endParaRPr lang="en-US" sz="500" dirty="0"/>
          </a:p>
          <a:p>
            <a:endParaRPr lang="en-US" dirty="0"/>
          </a:p>
        </p:txBody>
      </p:sp>
      <p:graphicFrame>
        <p:nvGraphicFramePr>
          <p:cNvPr id="7" name="Table 6">
            <a:extLst>
              <a:ext uri="{FF2B5EF4-FFF2-40B4-BE49-F238E27FC236}">
                <a16:creationId xmlns:a16="http://schemas.microsoft.com/office/drawing/2014/main" id="{2CC534C6-58EF-464D-8EF0-78D1D5E7F6CE}"/>
              </a:ext>
            </a:extLst>
          </p:cNvPr>
          <p:cNvGraphicFramePr>
            <a:graphicFrameLocks noGrp="1"/>
          </p:cNvGraphicFramePr>
          <p:nvPr>
            <p:extLst>
              <p:ext uri="{D42A27DB-BD31-4B8C-83A1-F6EECF244321}">
                <p14:modId xmlns:p14="http://schemas.microsoft.com/office/powerpoint/2010/main" val="2353640846"/>
              </p:ext>
            </p:extLst>
          </p:nvPr>
        </p:nvGraphicFramePr>
        <p:xfrm>
          <a:off x="1469154" y="4445001"/>
          <a:ext cx="9253689" cy="1295400"/>
        </p:xfrm>
        <a:graphic>
          <a:graphicData uri="http://schemas.openxmlformats.org/drawingml/2006/table">
            <a:tbl>
              <a:tblPr/>
              <a:tblGrid>
                <a:gridCol w="1076381">
                  <a:extLst>
                    <a:ext uri="{9D8B030D-6E8A-4147-A177-3AD203B41FA5}">
                      <a16:colId xmlns:a16="http://schemas.microsoft.com/office/drawing/2014/main" val="1464842849"/>
                    </a:ext>
                  </a:extLst>
                </a:gridCol>
                <a:gridCol w="8177308">
                  <a:extLst>
                    <a:ext uri="{9D8B030D-6E8A-4147-A177-3AD203B41FA5}">
                      <a16:colId xmlns:a16="http://schemas.microsoft.com/office/drawing/2014/main" val="1991669205"/>
                    </a:ext>
                  </a:extLst>
                </a:gridCol>
              </a:tblGrid>
              <a:tr h="0">
                <a:tc>
                  <a:txBody>
                    <a:bodyPr/>
                    <a:lstStyle/>
                    <a:p>
                      <a:r>
                        <a:rPr lang="en-CA" sz="2000" b="0" i="0" dirty="0">
                          <a:solidFill>
                            <a:schemeClr val="tx2"/>
                          </a:solidFill>
                          <a:effectLst/>
                          <a:latin typeface="Dagny OT" panose="020B0504020201020104" pitchFamily="34" charset="77"/>
                        </a:rPr>
                        <a:t>Chrome:</a:t>
                      </a:r>
                    </a:p>
                  </a:txBody>
                  <a:tcPr marL="9525" marR="9525" marT="9525" marB="9525" anchor="ctr">
                    <a:lnL>
                      <a:noFill/>
                    </a:lnL>
                    <a:lnR>
                      <a:noFill/>
                    </a:lnR>
                    <a:lnT>
                      <a:noFill/>
                    </a:lnT>
                    <a:lnB>
                      <a:noFill/>
                    </a:lnB>
                  </a:tcPr>
                </a:tc>
                <a:tc>
                  <a:txBody>
                    <a:bodyPr/>
                    <a:lstStyle/>
                    <a:p>
                      <a:r>
                        <a:rPr lang="en-CA" sz="2000" b="0" i="0" dirty="0">
                          <a:solidFill>
                            <a:srgbClr val="0000AA"/>
                          </a:solidFill>
                          <a:effectLst/>
                          <a:latin typeface="Dagny OT" panose="020B0504020201020104" pitchFamily="34" charset="77"/>
                          <a:hlinkClick r:id="rId2"/>
                        </a:rPr>
                        <a:t>https://sites.google.com/a/chromium.org/chromedriver/downloads</a:t>
                      </a:r>
                      <a:endParaRPr lang="en-CA" sz="2000" b="0" i="0" dirty="0">
                        <a:solidFill>
                          <a:srgbClr val="0000AA"/>
                        </a:solidFill>
                        <a:effectLst/>
                        <a:latin typeface="Dagny OT" panose="020B0504020201020104" pitchFamily="34" charset="77"/>
                      </a:endParaRPr>
                    </a:p>
                  </a:txBody>
                  <a:tcPr marL="9525" marR="9525" marT="9525" marB="9525" anchor="ctr">
                    <a:lnL>
                      <a:noFill/>
                    </a:lnL>
                    <a:lnR>
                      <a:noFill/>
                    </a:lnR>
                    <a:lnT>
                      <a:noFill/>
                    </a:lnT>
                    <a:lnB>
                      <a:noFill/>
                    </a:lnB>
                  </a:tcPr>
                </a:tc>
                <a:extLst>
                  <a:ext uri="{0D108BD9-81ED-4DB2-BD59-A6C34878D82A}">
                    <a16:rowId xmlns:a16="http://schemas.microsoft.com/office/drawing/2014/main" val="1054326878"/>
                  </a:ext>
                </a:extLst>
              </a:tr>
              <a:tr h="0">
                <a:tc>
                  <a:txBody>
                    <a:bodyPr/>
                    <a:lstStyle/>
                    <a:p>
                      <a:r>
                        <a:rPr lang="en-CA" sz="2000" b="0" i="0" dirty="0">
                          <a:solidFill>
                            <a:schemeClr val="tx2"/>
                          </a:solidFill>
                          <a:effectLst/>
                          <a:latin typeface="Dagny OT" panose="020B0504020201020104" pitchFamily="34" charset="77"/>
                        </a:rPr>
                        <a:t>Edge:</a:t>
                      </a:r>
                    </a:p>
                  </a:txBody>
                  <a:tcPr marL="9525" marR="9525" marT="9525" marB="9525" anchor="ctr">
                    <a:lnL>
                      <a:noFill/>
                    </a:lnL>
                    <a:lnR>
                      <a:noFill/>
                    </a:lnR>
                    <a:lnT>
                      <a:noFill/>
                    </a:lnT>
                    <a:lnB>
                      <a:noFill/>
                    </a:lnB>
                  </a:tcPr>
                </a:tc>
                <a:tc>
                  <a:txBody>
                    <a:bodyPr/>
                    <a:lstStyle/>
                    <a:p>
                      <a:r>
                        <a:rPr lang="en-CA" sz="2000" b="0" i="0" dirty="0">
                          <a:solidFill>
                            <a:srgbClr val="0000AA"/>
                          </a:solidFill>
                          <a:effectLst/>
                          <a:latin typeface="Dagny OT" panose="020B0504020201020104" pitchFamily="34" charset="77"/>
                          <a:hlinkClick r:id="rId3"/>
                        </a:rPr>
                        <a:t>https://developer.microsoft.com/en-us/microsoft-edge/tools/webdriver/</a:t>
                      </a:r>
                      <a:endParaRPr lang="en-CA" sz="2000" b="0" i="0" dirty="0">
                        <a:solidFill>
                          <a:srgbClr val="0000AA"/>
                        </a:solidFill>
                        <a:effectLst/>
                        <a:latin typeface="Dagny OT" panose="020B0504020201020104" pitchFamily="34" charset="77"/>
                      </a:endParaRPr>
                    </a:p>
                  </a:txBody>
                  <a:tcPr marL="9525" marR="9525" marT="9525" marB="9525" anchor="ctr">
                    <a:lnL>
                      <a:noFill/>
                    </a:lnL>
                    <a:lnR>
                      <a:noFill/>
                    </a:lnR>
                    <a:lnT>
                      <a:noFill/>
                    </a:lnT>
                    <a:lnB>
                      <a:noFill/>
                    </a:lnB>
                  </a:tcPr>
                </a:tc>
                <a:extLst>
                  <a:ext uri="{0D108BD9-81ED-4DB2-BD59-A6C34878D82A}">
                    <a16:rowId xmlns:a16="http://schemas.microsoft.com/office/drawing/2014/main" val="1313250838"/>
                  </a:ext>
                </a:extLst>
              </a:tr>
              <a:tr h="0">
                <a:tc>
                  <a:txBody>
                    <a:bodyPr/>
                    <a:lstStyle/>
                    <a:p>
                      <a:r>
                        <a:rPr lang="en-CA" sz="2000" b="0" i="0" dirty="0">
                          <a:solidFill>
                            <a:schemeClr val="tx2"/>
                          </a:solidFill>
                          <a:effectLst/>
                          <a:latin typeface="Dagny OT" panose="020B0504020201020104" pitchFamily="34" charset="77"/>
                        </a:rPr>
                        <a:t>Firefox:</a:t>
                      </a:r>
                    </a:p>
                  </a:txBody>
                  <a:tcPr marL="9525" marR="9525" marT="9525" marB="9525" anchor="ctr">
                    <a:lnL>
                      <a:noFill/>
                    </a:lnL>
                    <a:lnR>
                      <a:noFill/>
                    </a:lnR>
                    <a:lnT>
                      <a:noFill/>
                    </a:lnT>
                    <a:lnB>
                      <a:noFill/>
                    </a:lnB>
                  </a:tcPr>
                </a:tc>
                <a:tc>
                  <a:txBody>
                    <a:bodyPr/>
                    <a:lstStyle/>
                    <a:p>
                      <a:r>
                        <a:rPr lang="en-CA" sz="2000" b="0" i="0" dirty="0">
                          <a:solidFill>
                            <a:srgbClr val="0000AA"/>
                          </a:solidFill>
                          <a:effectLst/>
                          <a:latin typeface="Dagny OT" panose="020B0504020201020104" pitchFamily="34" charset="77"/>
                          <a:hlinkClick r:id="rId4"/>
                        </a:rPr>
                        <a:t>https://github.com/mozilla/geckodriver/releases</a:t>
                      </a:r>
                      <a:endParaRPr lang="en-CA" sz="2000" b="0" i="0" dirty="0">
                        <a:solidFill>
                          <a:srgbClr val="0000AA"/>
                        </a:solidFill>
                        <a:effectLst/>
                        <a:latin typeface="Dagny OT" panose="020B0504020201020104" pitchFamily="34" charset="77"/>
                      </a:endParaRPr>
                    </a:p>
                  </a:txBody>
                  <a:tcPr marL="9525" marR="9525" marT="9525" marB="9525" anchor="ctr">
                    <a:lnL>
                      <a:noFill/>
                    </a:lnL>
                    <a:lnR>
                      <a:noFill/>
                    </a:lnR>
                    <a:lnT>
                      <a:noFill/>
                    </a:lnT>
                    <a:lnB>
                      <a:noFill/>
                    </a:lnB>
                  </a:tcPr>
                </a:tc>
                <a:extLst>
                  <a:ext uri="{0D108BD9-81ED-4DB2-BD59-A6C34878D82A}">
                    <a16:rowId xmlns:a16="http://schemas.microsoft.com/office/drawing/2014/main" val="27263903"/>
                  </a:ext>
                </a:extLst>
              </a:tr>
              <a:tr h="0">
                <a:tc>
                  <a:txBody>
                    <a:bodyPr/>
                    <a:lstStyle/>
                    <a:p>
                      <a:r>
                        <a:rPr lang="en-CA" sz="2000" b="0" i="0" dirty="0">
                          <a:solidFill>
                            <a:schemeClr val="tx2"/>
                          </a:solidFill>
                          <a:effectLst/>
                          <a:latin typeface="Dagny OT" panose="020B0504020201020104" pitchFamily="34" charset="77"/>
                        </a:rPr>
                        <a:t>Safari:</a:t>
                      </a:r>
                    </a:p>
                  </a:txBody>
                  <a:tcPr marL="9525" marR="9525" marT="9525" marB="9525" anchor="ctr">
                    <a:lnL>
                      <a:noFill/>
                    </a:lnL>
                    <a:lnR>
                      <a:noFill/>
                    </a:lnR>
                    <a:lnT>
                      <a:noFill/>
                    </a:lnT>
                    <a:lnB>
                      <a:noFill/>
                    </a:lnB>
                  </a:tcPr>
                </a:tc>
                <a:tc>
                  <a:txBody>
                    <a:bodyPr/>
                    <a:lstStyle/>
                    <a:p>
                      <a:r>
                        <a:rPr lang="en-CA" sz="2000" b="0" i="0" dirty="0">
                          <a:solidFill>
                            <a:srgbClr val="0000AA"/>
                          </a:solidFill>
                          <a:effectLst/>
                          <a:latin typeface="Dagny OT" panose="020B0504020201020104" pitchFamily="34" charset="77"/>
                          <a:hlinkClick r:id="rId5"/>
                        </a:rPr>
                        <a:t>https://webkit.org/blog/6900/webdriver-support-in-safari-10/</a:t>
                      </a:r>
                      <a:endParaRPr lang="en-CA" sz="2000" b="0" i="0" dirty="0">
                        <a:solidFill>
                          <a:srgbClr val="0000AA"/>
                        </a:solidFill>
                        <a:effectLst/>
                        <a:latin typeface="Dagny OT" panose="020B0504020201020104" pitchFamily="34" charset="77"/>
                      </a:endParaRPr>
                    </a:p>
                  </a:txBody>
                  <a:tcPr marL="9525" marR="9525" marT="9525" marB="9525" anchor="ctr">
                    <a:lnL>
                      <a:noFill/>
                    </a:lnL>
                    <a:lnR>
                      <a:noFill/>
                    </a:lnR>
                    <a:lnT>
                      <a:noFill/>
                    </a:lnT>
                    <a:lnB>
                      <a:noFill/>
                    </a:lnB>
                  </a:tcPr>
                </a:tc>
                <a:extLst>
                  <a:ext uri="{0D108BD9-81ED-4DB2-BD59-A6C34878D82A}">
                    <a16:rowId xmlns:a16="http://schemas.microsoft.com/office/drawing/2014/main" val="2676401823"/>
                  </a:ext>
                </a:extLst>
              </a:tr>
            </a:tbl>
          </a:graphicData>
        </a:graphic>
      </p:graphicFrame>
    </p:spTree>
    <p:extLst>
      <p:ext uri="{BB962C8B-B14F-4D97-AF65-F5344CB8AC3E}">
        <p14:creationId xmlns:p14="http://schemas.microsoft.com/office/powerpoint/2010/main" val="877907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nvPr>
        </p:nvSpPr>
        <p:spPr/>
        <p:txBody>
          <a:bodyPr/>
          <a:lstStyle/>
          <a:p>
            <a:r>
              <a:rPr lang="en-US" dirty="0"/>
              <a:t>Simulating a Web Browser</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nvPr>
        </p:nvSpPr>
        <p:spPr/>
        <p:txBody>
          <a:bodyPr/>
          <a:lstStyle/>
          <a:p>
            <a:pPr algn="just"/>
            <a:r>
              <a:rPr lang="en-CA" dirty="0"/>
              <a:t>Selenium automatically controls a complete browser, including rendering the web documents and running JavaScript.</a:t>
            </a:r>
          </a:p>
          <a:p>
            <a:pPr algn="just"/>
            <a:endParaRPr lang="en-CA" sz="500" dirty="0"/>
          </a:p>
          <a:p>
            <a:pPr algn="just"/>
            <a:r>
              <a:rPr lang="en-CA" dirty="0"/>
              <a:t>This is useful for pages with a lot of dynamic content that isn't in the base HTML.</a:t>
            </a:r>
          </a:p>
          <a:p>
            <a:pPr algn="just"/>
            <a:endParaRPr lang="en-CA" sz="500" dirty="0"/>
          </a:p>
          <a:p>
            <a:pPr algn="just"/>
            <a:r>
              <a:rPr lang="en-CA" dirty="0"/>
              <a:t>Selenium can program actions like "click on this button", or "type this text", and at any point you have access to the dynamic HTML of the current state of the page, like what you see in Developer Tools.</a:t>
            </a:r>
          </a:p>
        </p:txBody>
      </p:sp>
    </p:spTree>
    <p:extLst>
      <p:ext uri="{BB962C8B-B14F-4D97-AF65-F5344CB8AC3E}">
        <p14:creationId xmlns:p14="http://schemas.microsoft.com/office/powerpoint/2010/main" val="879862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nvPr>
        </p:nvSpPr>
        <p:spPr/>
        <p:txBody>
          <a:bodyPr/>
          <a:lstStyle/>
          <a:p>
            <a:r>
              <a:rPr lang="en-US" dirty="0"/>
              <a:t>Using APIs</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nvPr>
        </p:nvSpPr>
        <p:spPr/>
        <p:txBody>
          <a:bodyPr/>
          <a:lstStyle/>
          <a:p>
            <a:r>
              <a:rPr lang="en-CA" dirty="0"/>
              <a:t>An API is a website's way of giving programs access to their data, without the need for scraping.</a:t>
            </a:r>
          </a:p>
          <a:p>
            <a:endParaRPr lang="en-CA" sz="500" dirty="0"/>
          </a:p>
          <a:p>
            <a:r>
              <a:rPr lang="en-CA" dirty="0"/>
              <a:t>That is, an API provides </a:t>
            </a:r>
            <a:r>
              <a:rPr lang="en-CA" b="1" dirty="0"/>
              <a:t>structured access </a:t>
            </a:r>
            <a:r>
              <a:rPr lang="en-CA" dirty="0"/>
              <a:t>to </a:t>
            </a:r>
            <a:r>
              <a:rPr lang="en-CA" b="1" dirty="0"/>
              <a:t>structured data</a:t>
            </a:r>
            <a:r>
              <a:rPr lang="en-CA" dirty="0"/>
              <a:t>.</a:t>
            </a:r>
          </a:p>
          <a:p>
            <a:endParaRPr lang="en-CA" sz="500" dirty="0"/>
          </a:p>
          <a:p>
            <a:r>
              <a:rPr lang="en-CA" dirty="0"/>
              <a:t>For example, a finance site might offer an API with financial data, or the </a:t>
            </a:r>
            <a:r>
              <a:rPr lang="en-CA" i="1" dirty="0"/>
              <a:t>New York Times </a:t>
            </a:r>
            <a:r>
              <a:rPr lang="en-CA" dirty="0"/>
              <a:t>might offer an API for news articles. </a:t>
            </a:r>
          </a:p>
          <a:p>
            <a:endParaRPr lang="en-CA" sz="500" dirty="0"/>
          </a:p>
          <a:p>
            <a:r>
              <a:rPr lang="en-CA" dirty="0"/>
              <a:t>In either case, the data will be in a pre-defined, structured format (often JSON).</a:t>
            </a:r>
          </a:p>
        </p:txBody>
      </p:sp>
    </p:spTree>
    <p:extLst>
      <p:ext uri="{BB962C8B-B14F-4D97-AF65-F5344CB8AC3E}">
        <p14:creationId xmlns:p14="http://schemas.microsoft.com/office/powerpoint/2010/main" val="150831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nvPr>
        </p:nvSpPr>
        <p:spPr/>
        <p:txBody>
          <a:bodyPr/>
          <a:lstStyle/>
          <a:p>
            <a:r>
              <a:rPr lang="en-US" dirty="0"/>
              <a:t>Using APIs</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nvPr>
        </p:nvSpPr>
        <p:spPr/>
        <p:txBody>
          <a:bodyPr/>
          <a:lstStyle/>
          <a:p>
            <a:r>
              <a:rPr lang="en-CA" dirty="0"/>
              <a:t>The APIs we'll consider have R/Python libraries that encapsulate all required networking and encoding. </a:t>
            </a:r>
          </a:p>
          <a:p>
            <a:endParaRPr lang="en-CA" sz="500" dirty="0"/>
          </a:p>
          <a:p>
            <a:r>
              <a:rPr lang="en-CA" dirty="0"/>
              <a:t>This means that it suffices to read the library documentation to know what to do.</a:t>
            </a:r>
          </a:p>
          <a:p>
            <a:pPr algn="ctr"/>
            <a:r>
              <a:rPr lang="en-CA" dirty="0"/>
              <a:t>_________________________________</a:t>
            </a:r>
          </a:p>
          <a:p>
            <a:endParaRPr lang="en-CA" sz="1000" b="1" dirty="0"/>
          </a:p>
          <a:p>
            <a:r>
              <a:rPr lang="en-CA" dirty="0"/>
              <a:t>Exercise: Use Zomato to find which Canadian city has the best sushi restaurants (</a:t>
            </a:r>
            <a:r>
              <a:rPr lang="en-CA" dirty="0">
                <a:hlinkClick r:id="rId2"/>
              </a:rPr>
              <a:t>https://github.com/fatihsucu/pyzomato</a:t>
            </a:r>
            <a:r>
              <a:rPr lang="en-CA" dirty="0"/>
              <a:t>).</a:t>
            </a:r>
          </a:p>
        </p:txBody>
      </p:sp>
    </p:spTree>
    <p:extLst>
      <p:ext uri="{BB962C8B-B14F-4D97-AF65-F5344CB8AC3E}">
        <p14:creationId xmlns:p14="http://schemas.microsoft.com/office/powerpoint/2010/main" val="3082347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nvPr>
        </p:nvSpPr>
        <p:spPr/>
        <p:txBody>
          <a:bodyPr/>
          <a:lstStyle/>
          <a:p>
            <a:r>
              <a:rPr lang="en-CA" dirty="0"/>
              <a:t>YouTube API – Khan Academy</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nvPr>
        </p:nvSpPr>
        <p:spPr/>
        <p:txBody>
          <a:bodyPr/>
          <a:lstStyle/>
          <a:p>
            <a:pPr>
              <a:lnSpc>
                <a:spcPct val="100000"/>
              </a:lnSpc>
            </a:pPr>
            <a:r>
              <a:rPr lang="en-CA" dirty="0"/>
              <a:t>Millions of videos are available through </a:t>
            </a:r>
            <a:r>
              <a:rPr lang="en-CA" b="1" dirty="0"/>
              <a:t>YouTube</a:t>
            </a:r>
            <a:r>
              <a:rPr lang="en-CA" dirty="0"/>
              <a:t>.</a:t>
            </a:r>
          </a:p>
          <a:p>
            <a:pPr>
              <a:lnSpc>
                <a:spcPct val="100000"/>
              </a:lnSpc>
            </a:pPr>
            <a:endParaRPr lang="en-CA" sz="1000" dirty="0"/>
          </a:p>
          <a:p>
            <a:pPr algn="just">
              <a:lnSpc>
                <a:spcPct val="100000"/>
              </a:lnSpc>
            </a:pPr>
            <a:r>
              <a:rPr lang="en-CA" dirty="0"/>
              <a:t>It’s not obvious how one would scrape video content off the web in general (other than the URLs); some videos have associated text content (</a:t>
            </a:r>
            <a:r>
              <a:rPr lang="en-CA" b="1" dirty="0"/>
              <a:t>transcripts</a:t>
            </a:r>
            <a:r>
              <a:rPr lang="en-CA" dirty="0"/>
              <a:t>). </a:t>
            </a:r>
          </a:p>
          <a:p>
            <a:pPr algn="just">
              <a:lnSpc>
                <a:spcPct val="100000"/>
              </a:lnSpc>
            </a:pPr>
            <a:endParaRPr lang="en-CA" sz="1000" dirty="0"/>
          </a:p>
          <a:p>
            <a:pPr algn="just">
              <a:lnSpc>
                <a:spcPct val="100000"/>
              </a:lnSpc>
            </a:pPr>
            <a:r>
              <a:rPr lang="en-CA" dirty="0"/>
              <a:t>We use the YouTube API to scrape that content. </a:t>
            </a:r>
          </a:p>
          <a:p>
            <a:pPr algn="ctr">
              <a:lnSpc>
                <a:spcPct val="100000"/>
              </a:lnSpc>
            </a:pPr>
            <a:r>
              <a:rPr lang="en-CA" sz="1000" dirty="0"/>
              <a:t>_________________________________________________________</a:t>
            </a:r>
          </a:p>
          <a:p>
            <a:pPr algn="just">
              <a:lnSpc>
                <a:spcPct val="100000"/>
              </a:lnSpc>
            </a:pPr>
            <a:endParaRPr lang="en-CA" sz="1000" dirty="0"/>
          </a:p>
          <a:p>
            <a:pPr indent="-228600">
              <a:lnSpc>
                <a:spcPct val="100000"/>
              </a:lnSpc>
            </a:pPr>
            <a:r>
              <a:rPr lang="en-CA" b="1" dirty="0"/>
              <a:t>Notebook:</a:t>
            </a:r>
            <a:r>
              <a:rPr lang="en-CA" dirty="0"/>
              <a:t> YouTube Transcripts</a:t>
            </a:r>
          </a:p>
        </p:txBody>
      </p:sp>
    </p:spTree>
    <p:extLst>
      <p:ext uri="{BB962C8B-B14F-4D97-AF65-F5344CB8AC3E}">
        <p14:creationId xmlns:p14="http://schemas.microsoft.com/office/powerpoint/2010/main" val="859704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CAD528-DFCB-DD48-8372-46ED6FE217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54341"/>
            <a:ext cx="12192000" cy="6391248"/>
          </a:xfrm>
          <a:prstGeom prst="rect">
            <a:avLst/>
          </a:prstGeom>
        </p:spPr>
      </p:pic>
      <p:sp>
        <p:nvSpPr>
          <p:cNvPr id="4" name="Content Placeholder 2">
            <a:extLst>
              <a:ext uri="{FF2B5EF4-FFF2-40B4-BE49-F238E27FC236}">
                <a16:creationId xmlns:a16="http://schemas.microsoft.com/office/drawing/2014/main" id="{FA564944-7DB9-4844-BFEA-0D2D0560CE6C}"/>
              </a:ext>
            </a:extLst>
          </p:cNvPr>
          <p:cNvSpPr txBox="1">
            <a:spLocks/>
          </p:cNvSpPr>
          <p:nvPr/>
        </p:nvSpPr>
        <p:spPr>
          <a:xfrm>
            <a:off x="3213275" y="12411"/>
            <a:ext cx="8978725"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en-US" sz="1400" dirty="0">
                <a:latin typeface="Dagny OT" panose="020B0504020201020104" pitchFamily="34" charset="77"/>
                <a:ea typeface="Helvetica Light" charset="0"/>
                <a:cs typeface="Helvetica Light" charset="0"/>
              </a:rPr>
              <a:t>[</a:t>
            </a:r>
            <a:r>
              <a:rPr lang="en-US" sz="1400" dirty="0">
                <a:latin typeface="Dagny OT" panose="020B0504020201020104" pitchFamily="34" charset="77"/>
                <a:ea typeface="Helvetica Light" charset="0"/>
                <a:cs typeface="Helvetica Light" charset="0"/>
                <a:hlinkClick r:id="rId3"/>
              </a:rPr>
              <a:t>https://www.youtube.com/playlist?list=PL1328115D3D8A2566</a:t>
            </a:r>
            <a:r>
              <a:rPr lang="en-US" sz="1400" dirty="0">
                <a:latin typeface="Dagny OT" panose="020B0504020201020104" pitchFamily="34" charset="77"/>
                <a:ea typeface="Helvetica Light" charset="0"/>
                <a:cs typeface="Helvetica Light" charset="0"/>
              </a:rPr>
              <a:t>]</a:t>
            </a:r>
          </a:p>
        </p:txBody>
      </p:sp>
    </p:spTree>
    <p:extLst>
      <p:ext uri="{BB962C8B-B14F-4D97-AF65-F5344CB8AC3E}">
        <p14:creationId xmlns:p14="http://schemas.microsoft.com/office/powerpoint/2010/main" val="1089289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nvPr>
        </p:nvSpPr>
        <p:spPr/>
        <p:txBody>
          <a:bodyPr>
            <a:normAutofit/>
          </a:bodyPr>
          <a:lstStyle/>
          <a:p>
            <a:r>
              <a:rPr lang="en-CA" dirty="0"/>
              <a:t>Legal Cases – Web Scraping </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nvPr>
        </p:nvSpPr>
        <p:spPr/>
        <p:txBody>
          <a:bodyPr>
            <a:normAutofit fontScale="77500" lnSpcReduction="20000"/>
          </a:bodyPr>
          <a:lstStyle/>
          <a:p>
            <a:pPr>
              <a:lnSpc>
                <a:spcPct val="120000"/>
              </a:lnSpc>
            </a:pPr>
            <a:r>
              <a:rPr lang="en-CA" sz="3100" b="1" dirty="0"/>
              <a:t>eBay vs. Bidder’s Edge (BE)</a:t>
            </a:r>
          </a:p>
          <a:p>
            <a:pPr lvl="1">
              <a:lnSpc>
                <a:spcPct val="120000"/>
              </a:lnSpc>
            </a:pPr>
            <a:r>
              <a:rPr lang="en-CA" sz="2600" dirty="0"/>
              <a:t>BE used automated programs to crawl information from different auction sites.  </a:t>
            </a:r>
          </a:p>
          <a:p>
            <a:pPr lvl="1">
              <a:lnSpc>
                <a:spcPct val="120000"/>
              </a:lnSpc>
            </a:pPr>
            <a:r>
              <a:rPr lang="en-CA" sz="2600" dirty="0"/>
              <a:t>Users could search listings on the BE webpage instead of going to individual auction sites. </a:t>
            </a:r>
          </a:p>
          <a:p>
            <a:pPr lvl="1">
              <a:lnSpc>
                <a:spcPct val="120000"/>
              </a:lnSpc>
            </a:pPr>
            <a:r>
              <a:rPr lang="en-CA" sz="2600" dirty="0"/>
              <a:t>BE accessed eBay’s sites ~100 000 times / day (1.53% of # of requests, 1.1% of total data transferred by eBay) in 1999.</a:t>
            </a:r>
          </a:p>
          <a:p>
            <a:pPr lvl="1">
              <a:lnSpc>
                <a:spcPct val="120000"/>
              </a:lnSpc>
            </a:pPr>
            <a:r>
              <a:rPr lang="en-CA" sz="2600" dirty="0"/>
              <a:t>eBay alleged damages of up to $45k- $62K in a 10 month period.</a:t>
            </a:r>
          </a:p>
          <a:p>
            <a:pPr lvl="1">
              <a:lnSpc>
                <a:spcPct val="120000"/>
              </a:lnSpc>
            </a:pPr>
            <a:r>
              <a:rPr lang="en-CA" sz="2600" dirty="0"/>
              <a:t>BE didn’t steal information that wasn’t public, but excessive traffic was demanding on eBay’s servers.</a:t>
            </a:r>
          </a:p>
          <a:p>
            <a:pPr lvl="1">
              <a:lnSpc>
                <a:spcPct val="120000"/>
              </a:lnSpc>
            </a:pPr>
            <a:r>
              <a:rPr lang="en-CA" sz="2600" b="1" dirty="0"/>
              <a:t>Your verdict?</a:t>
            </a:r>
          </a:p>
        </p:txBody>
      </p:sp>
    </p:spTree>
    <p:extLst>
      <p:ext uri="{BB962C8B-B14F-4D97-AF65-F5344CB8AC3E}">
        <p14:creationId xmlns:p14="http://schemas.microsoft.com/office/powerpoint/2010/main" val="1747557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Friendly Cooperation with APIs</a:t>
            </a:r>
          </a:p>
        </p:txBody>
      </p:sp>
      <p:sp>
        <p:nvSpPr>
          <p:cNvPr id="3" name="Content Placeholder 2"/>
          <p:cNvSpPr>
            <a:spLocks noGrp="1"/>
          </p:cNvSpPr>
          <p:nvPr>
            <p:ph idx="1"/>
          </p:nvPr>
        </p:nvSpPr>
        <p:spPr/>
        <p:txBody>
          <a:bodyPr/>
          <a:lstStyle/>
          <a:p>
            <a:pPr indent="-228600">
              <a:lnSpc>
                <a:spcPct val="100000"/>
              </a:lnSpc>
            </a:pPr>
            <a:r>
              <a:rPr lang="en-CA" dirty="0"/>
              <a:t>What is an API? API stands for application program interface which is a set of routines, protocols and tools for building software applications.  </a:t>
            </a:r>
          </a:p>
          <a:p>
            <a:pPr indent="-228600">
              <a:lnSpc>
                <a:spcPct val="100000"/>
              </a:lnSpc>
            </a:pPr>
            <a:endParaRPr lang="en-CA" sz="500" dirty="0"/>
          </a:p>
          <a:p>
            <a:pPr indent="-228600">
              <a:lnSpc>
                <a:spcPct val="100000"/>
              </a:lnSpc>
            </a:pPr>
            <a:r>
              <a:rPr lang="en-CA" dirty="0"/>
              <a:t>Many APIs restrict the user to a certain amount of API calls per day (or some other limits). </a:t>
            </a:r>
          </a:p>
          <a:p>
            <a:pPr indent="-228600">
              <a:lnSpc>
                <a:spcPct val="100000"/>
              </a:lnSpc>
            </a:pPr>
            <a:endParaRPr lang="en-CA" sz="500" dirty="0"/>
          </a:p>
          <a:p>
            <a:pPr indent="-228600">
              <a:lnSpc>
                <a:spcPct val="100000"/>
              </a:lnSpc>
            </a:pPr>
            <a:r>
              <a:rPr lang="en-CA" dirty="0"/>
              <a:t>These limits should be obeyed.</a:t>
            </a:r>
          </a:p>
        </p:txBody>
      </p:sp>
    </p:spTree>
    <p:extLst>
      <p:ext uri="{BB962C8B-B14F-4D97-AF65-F5344CB8AC3E}">
        <p14:creationId xmlns:p14="http://schemas.microsoft.com/office/powerpoint/2010/main" val="2802320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DD5B842-DCD3-4B48-B78B-19F1ED680B98}"/>
              </a:ext>
            </a:extLst>
          </p:cNvPr>
          <p:cNvSpPr txBox="1"/>
          <p:nvPr/>
        </p:nvSpPr>
        <p:spPr>
          <a:xfrm>
            <a:off x="1667470" y="2613392"/>
            <a:ext cx="8857059" cy="461665"/>
          </a:xfrm>
          <a:prstGeom prst="rect">
            <a:avLst/>
          </a:prstGeom>
          <a:noFill/>
        </p:spPr>
        <p:txBody>
          <a:bodyPr wrap="square" rtlCol="0">
            <a:spAutoFit/>
          </a:bodyPr>
          <a:lstStyle/>
          <a:p>
            <a:pPr algn="ctr"/>
            <a:r>
              <a:rPr lang="en-US" sz="2400" b="1" dirty="0">
                <a:solidFill>
                  <a:schemeClr val="tx2"/>
                </a:solidFill>
                <a:latin typeface="Dagny OT" panose="020B0504020201020104" pitchFamily="34" charset="0"/>
                <a:ea typeface="Helvetica Light" charset="0"/>
                <a:cs typeface="Helvetica Light" charset="0"/>
              </a:rPr>
              <a:t>Supplemental Material</a:t>
            </a:r>
            <a:endParaRPr lang="en-US" b="1" dirty="0">
              <a:solidFill>
                <a:schemeClr val="tx2"/>
              </a:solidFill>
              <a:latin typeface="Dagny OT" panose="020B0504020201020104" pitchFamily="34" charset="0"/>
              <a:ea typeface="Helvetica Light" charset="0"/>
              <a:cs typeface="Helvetica Light" charset="0"/>
            </a:endParaRPr>
          </a:p>
        </p:txBody>
      </p:sp>
    </p:spTree>
    <p:extLst>
      <p:ext uri="{BB962C8B-B14F-4D97-AF65-F5344CB8AC3E}">
        <p14:creationId xmlns:p14="http://schemas.microsoft.com/office/powerpoint/2010/main" val="865559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vidend">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Dividend">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4442</TotalTime>
  <Words>3552</Words>
  <Application>Microsoft Macintosh PowerPoint</Application>
  <PresentationFormat>Widescreen</PresentationFormat>
  <Paragraphs>435</Paragraphs>
  <Slides>65</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65</vt:i4>
      </vt:variant>
    </vt:vector>
  </HeadingPairs>
  <TitlesOfParts>
    <vt:vector size="76" baseType="lpstr">
      <vt:lpstr>Arial</vt:lpstr>
      <vt:lpstr>Calibri</vt:lpstr>
      <vt:lpstr>Cambria Math</vt:lpstr>
      <vt:lpstr>Courier New</vt:lpstr>
      <vt:lpstr>Dagny OT</vt:lpstr>
      <vt:lpstr>Gill Sans MT</vt:lpstr>
      <vt:lpstr>Helvetica Light Oblique</vt:lpstr>
      <vt:lpstr>Tw Cen MT</vt:lpstr>
      <vt:lpstr>Wingdings</vt:lpstr>
      <vt:lpstr>Wingdings 2</vt:lpstr>
      <vt:lpstr>Dividend</vt:lpstr>
      <vt:lpstr>API and WEB SCRAPING</vt:lpstr>
      <vt:lpstr>World Wide Web </vt:lpstr>
      <vt:lpstr>Web Data Scrapping Example – New Phone</vt:lpstr>
      <vt:lpstr>Web Data Quality – New Phone</vt:lpstr>
      <vt:lpstr>Potential Issues – New Phone</vt:lpstr>
      <vt:lpstr>Is Web Scraping Legal?</vt:lpstr>
      <vt:lpstr>Legal Cases – Web Scraping </vt:lpstr>
      <vt:lpstr>Friendly Cooperation with APIs</vt:lpstr>
      <vt:lpstr>PowerPoint Presentation</vt:lpstr>
      <vt:lpstr>Why Automated Data Collection?</vt:lpstr>
      <vt:lpstr>Why Automated Data Collection?</vt:lpstr>
      <vt:lpstr>Automated Collection Checklist</vt:lpstr>
      <vt:lpstr>Automated Collection Checklist</vt:lpstr>
      <vt:lpstr>World Wide Web </vt:lpstr>
      <vt:lpstr>Open Source Software</vt:lpstr>
      <vt:lpstr>Data Cleaning and Data Processing</vt:lpstr>
      <vt:lpstr>Data Cleaning and Data Processing</vt:lpstr>
      <vt:lpstr>Questions About Data Quality</vt:lpstr>
      <vt:lpstr>Data Quality</vt:lpstr>
      <vt:lpstr>Data Quality and User’s Purpose </vt:lpstr>
      <vt:lpstr>Data Sources (Trade-Offs)</vt:lpstr>
      <vt:lpstr>Data Collection Process (5 Steps)</vt:lpstr>
      <vt:lpstr>Data Collection Process (5 Steps)</vt:lpstr>
      <vt:lpstr>Data Collection Process (5 Steps)</vt:lpstr>
      <vt:lpstr>Is Web Scraping Legal?</vt:lpstr>
      <vt:lpstr>Legal Cases – Web Scraping </vt:lpstr>
      <vt:lpstr>Legal Cases – Web Scraping</vt:lpstr>
      <vt:lpstr>Legal Cases – Web Scraping</vt:lpstr>
      <vt:lpstr>Lessons Learned</vt:lpstr>
      <vt:lpstr>PowerPoint Presentation</vt:lpstr>
      <vt:lpstr>Contact Data Providers</vt:lpstr>
      <vt:lpstr>Scraping Do’s and Don’t’s</vt:lpstr>
      <vt:lpstr>Scraping Do’s and Don’t’s</vt:lpstr>
      <vt:lpstr>Developer Tools</vt:lpstr>
      <vt:lpstr>Developer Tools</vt:lpstr>
      <vt:lpstr>PowerPoint Presentation</vt:lpstr>
      <vt:lpstr>PowerPoint Presentation</vt:lpstr>
      <vt:lpstr>XPath</vt:lpstr>
      <vt:lpstr>PowerPoint Presentation</vt:lpstr>
      <vt:lpstr>PowerPoint Presentation</vt:lpstr>
      <vt:lpstr>PowerPoint Presentation</vt:lpstr>
      <vt:lpstr>XPath – Basic Structure</vt:lpstr>
      <vt:lpstr>XPath – Node Relations</vt:lpstr>
      <vt:lpstr>PowerPoint Presentation</vt:lpstr>
      <vt:lpstr>XPath – Predicates</vt:lpstr>
      <vt:lpstr>PowerPoint Presentation</vt:lpstr>
      <vt:lpstr>UK Gov Press Releases – Background</vt:lpstr>
      <vt:lpstr>PowerPoint Presentation</vt:lpstr>
      <vt:lpstr>PowerPoint Presentation</vt:lpstr>
      <vt:lpstr>Regular Expressions</vt:lpstr>
      <vt:lpstr>Regular Expressions</vt:lpstr>
      <vt:lpstr>Beautiful Soup</vt:lpstr>
      <vt:lpstr>Beautiful Soup</vt:lpstr>
      <vt:lpstr>Beautiful Soup</vt:lpstr>
      <vt:lpstr>PowerPoint Presentation</vt:lpstr>
      <vt:lpstr>PowerPoint Presentation</vt:lpstr>
      <vt:lpstr>PowerPoint Presentation</vt:lpstr>
      <vt:lpstr>PowerPoint Presentation</vt:lpstr>
      <vt:lpstr>Selenium</vt:lpstr>
      <vt:lpstr>Selenium</vt:lpstr>
      <vt:lpstr>Simulating a Web Browser</vt:lpstr>
      <vt:lpstr>Using APIs</vt:lpstr>
      <vt:lpstr>Using APIs</vt:lpstr>
      <vt:lpstr>YouTube API – Khan Academy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universals</dc:title>
  <dc:creator>pboily</dc:creator>
  <cp:lastModifiedBy>Patrick Boily</cp:lastModifiedBy>
  <cp:revision>125</cp:revision>
  <dcterms:created xsi:type="dcterms:W3CDTF">2018-12-12T19:39:04Z</dcterms:created>
  <dcterms:modified xsi:type="dcterms:W3CDTF">2019-02-11T05:30:00Z</dcterms:modified>
</cp:coreProperties>
</file>

<file path=docProps/thumbnail.jpeg>
</file>